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Lst>
  <p:sldSz cx="9753600" cy="7315200"/>
  <p:notesSz cx="6858000" cy="9144000"/>
  <p:embeddedFontLst>
    <p:embeddedFont>
      <p:font typeface="Calibri" panose="020F0502020204030204" pitchFamily="34" charset="0"/>
      <p:regular r:id="rId28"/>
      <p:bold r:id="rId29"/>
      <p:italic r:id="rId30"/>
      <p:boldItalic r:id="rId31"/>
    </p:embeddedFont>
    <p:embeddedFont>
      <p:font typeface="Georgia" panose="02040502050405020303" pitchFamily="18" charset="0"/>
      <p:regular r:id="rId32"/>
      <p:bold r:id="rId33"/>
      <p:italic r:id="rId34"/>
      <p:boldItalic r:id="rId35"/>
    </p:embeddedFont>
    <p:embeddedFont>
      <p:font typeface="Open Sans" panose="020B0806030504020204" pitchFamily="34" charset="0"/>
      <p:bold r:id="rId36"/>
      <p:italic r:id="rId37"/>
      <p:boldItalic r:id="rId38"/>
    </p:embeddedFont>
    <p:embeddedFont>
      <p:font typeface="Open Sans ExtraBold" panose="020B0806030504020204" pitchFamily="34" charset="0"/>
      <p:bold r:id="rId39"/>
      <p:italic r:id="rId40"/>
      <p:boldItalic r:id="rId41"/>
    </p:embeddedFont>
    <p:embeddedFont>
      <p:font typeface="Open Sans Light" panose="020B0606030504020204" pitchFamily="34" charset="0"/>
      <p:regular r:id="rId42"/>
      <p:bold r:id="rId43"/>
      <p:italic r:id="rId44"/>
      <p:boldItalic r:id="rId4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r:id="rId46" roundtripDataSignature="AMtx7mjBmucLqxv2IWcQMH08CZvOEHgfP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43"/>
  </p:normalViewPr>
  <p:slideViewPr>
    <p:cSldViewPr snapToGrid="0">
      <p:cViewPr varScale="1">
        <p:scale>
          <a:sx n="103" d="100"/>
          <a:sy n="103" d="100"/>
        </p:scale>
        <p:origin x="1688" y="176"/>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2.fntdata"/><Relationship Id="rId21" Type="http://schemas.openxmlformats.org/officeDocument/2006/relationships/slide" Target="slides/slide20.xml"/><Relationship Id="rId34" Type="http://schemas.openxmlformats.org/officeDocument/2006/relationships/font" Target="fonts/font7.fntdata"/><Relationship Id="rId42" Type="http://schemas.openxmlformats.org/officeDocument/2006/relationships/font" Target="fonts/font15.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2.fntdata"/><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37" Type="http://schemas.openxmlformats.org/officeDocument/2006/relationships/font" Target="fonts/font10.fntdata"/><Relationship Id="rId40" Type="http://schemas.openxmlformats.org/officeDocument/2006/relationships/font" Target="fonts/font13.fntdata"/><Relationship Id="rId45" Type="http://schemas.openxmlformats.org/officeDocument/2006/relationships/font" Target="fonts/font1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font" Target="fonts/font9.fntdata"/><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4" Type="http://schemas.openxmlformats.org/officeDocument/2006/relationships/font" Target="fonts/font1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font" Target="fonts/font8.fntdata"/><Relationship Id="rId43" Type="http://schemas.openxmlformats.org/officeDocument/2006/relationships/font" Target="fonts/font16.fntdata"/><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6.fntdata"/><Relationship Id="rId38" Type="http://schemas.openxmlformats.org/officeDocument/2006/relationships/font" Target="fonts/font11.fntdata"/><Relationship Id="rId46" Type="http://customschemas.google.com/relationships/presentationmetadata" Target="metadata"/><Relationship Id="rId20" Type="http://schemas.openxmlformats.org/officeDocument/2006/relationships/slide" Target="slides/slide19.xml"/><Relationship Id="rId41" Type="http://schemas.openxmlformats.org/officeDocument/2006/relationships/font" Target="fonts/font14.fntdata"/><Relationship Id="rId1" Type="http://schemas.openxmlformats.org/officeDocument/2006/relationships/slideMaster" Target="slideMasters/slideMaster1.xml"/><Relationship Id="rId6" Type="http://schemas.openxmlformats.org/officeDocument/2006/relationships/slide" Target="slides/slide5.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Instances</c:v>
                </c:pt>
              </c:strCache>
            </c:strRef>
          </c:tx>
          <c:dPt>
            <c:idx val="0"/>
            <c:bubble3D val="0"/>
            <c:spPr>
              <a:solidFill>
                <a:schemeClr val="accent1"/>
              </a:solidFill>
              <a:ln w="19050">
                <a:solidFill>
                  <a:schemeClr val="lt1"/>
                </a:solidFill>
              </a:ln>
              <a:effectLst>
                <a:innerShdw blurRad="63500" dist="50800" dir="18900000">
                  <a:prstClr val="black">
                    <a:alpha val="50000"/>
                  </a:prstClr>
                </a:innerShdw>
              </a:effectLst>
            </c:spPr>
            <c:extLst>
              <c:ext xmlns:c16="http://schemas.microsoft.com/office/drawing/2014/chart" uri="{C3380CC4-5D6E-409C-BE32-E72D297353CC}">
                <c16:uniqueId val="{00000001-A6C1-4E41-9761-8AD9F5E6D334}"/>
              </c:ext>
            </c:extLst>
          </c:dPt>
          <c:dPt>
            <c:idx val="1"/>
            <c:bubble3D val="0"/>
            <c:spPr>
              <a:solidFill>
                <a:srgbClr val="FF0000"/>
              </a:solidFill>
              <a:ln w="19050">
                <a:solidFill>
                  <a:schemeClr val="lt1"/>
                </a:solidFill>
              </a:ln>
              <a:effectLst>
                <a:outerShdw blurRad="76200" dist="12700" dir="2700000" sy="-23000" kx="-800400" algn="bl" rotWithShape="0">
                  <a:prstClr val="black">
                    <a:alpha val="20000"/>
                  </a:prstClr>
                </a:outerShdw>
              </a:effectLst>
            </c:spPr>
            <c:extLst>
              <c:ext xmlns:c16="http://schemas.microsoft.com/office/drawing/2014/chart" uri="{C3380CC4-5D6E-409C-BE32-E72D297353CC}">
                <c16:uniqueId val="{00000003-A6C1-4E41-9761-8AD9F5E6D334}"/>
              </c:ext>
            </c:extLst>
          </c:dPt>
          <c:dLbls>
            <c:dLbl>
              <c:idx val="0"/>
              <c:tx>
                <c:rich>
                  <a:bodyPr/>
                  <a:lstStyle/>
                  <a:p>
                    <a:fld id="{37515DAC-B4EF-464B-8C5A-22CE07C3980A}" type="CATEGORYNAME">
                      <a:rPr lang="en-US"/>
                      <a:pPr/>
                      <a:t>[CATEGORY NAME]</a:t>
                    </a:fld>
                    <a:r>
                      <a:rPr lang="en-US" baseline="0"/>
                      <a:t>
</a:t>
                    </a:r>
                    <a:fld id="{3E0AC968-EE22-4A49-A152-B367CC6D0C37}" type="PERCENTAGE">
                      <a:rPr lang="en-US" baseline="0" smtClean="0"/>
                      <a:pPr/>
                      <a:t>[PERCENTAGE]</a:t>
                    </a:fld>
                    <a:endParaRPr lang="en-US" baseline="0"/>
                  </a:p>
                  <a:p>
                    <a:endParaRPr lang="en-US" baseline="0"/>
                  </a:p>
                  <a:p>
                    <a:r>
                      <a:rPr lang="en-US" baseline="0"/>
                      <a:t>500 </a:t>
                    </a:r>
                  </a:p>
                </c:rich>
              </c:tx>
              <c:dLblPos val="outEnd"/>
              <c:showLegendKey val="0"/>
              <c:showVal val="0"/>
              <c:showCatName val="1"/>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A6C1-4E41-9761-8AD9F5E6D334}"/>
                </c:ext>
              </c:extLst>
            </c:dLbl>
            <c:dLbl>
              <c:idx val="1"/>
              <c:tx>
                <c:rich>
                  <a:bodyPr/>
                  <a:lstStyle/>
                  <a:p>
                    <a:fld id="{80311497-6EAA-4E2A-857C-759937A2B469}" type="CATEGORYNAME">
                      <a:rPr lang="en-US"/>
                      <a:pPr/>
                      <a:t>[CATEGORY NAME]</a:t>
                    </a:fld>
                    <a:r>
                      <a:rPr lang="en-US" baseline="0" dirty="0"/>
                      <a:t>
</a:t>
                    </a:r>
                    <a:fld id="{33C7754B-6A31-4ED2-AAE2-F78D8C1B9B3C}" type="PERCENTAGE">
                      <a:rPr lang="en-US" baseline="0" smtClean="0"/>
                      <a:pPr/>
                      <a:t>[PERCENTAGE]</a:t>
                    </a:fld>
                    <a:endParaRPr lang="en-US" baseline="0" dirty="0"/>
                  </a:p>
                  <a:p>
                    <a:endParaRPr lang="en-US" baseline="0" dirty="0"/>
                  </a:p>
                  <a:p>
                    <a:r>
                      <a:rPr lang="en-US" baseline="0" dirty="0"/>
                      <a:t>268</a:t>
                    </a:r>
                  </a:p>
                </c:rich>
              </c:tx>
              <c:dLblPos val="outEnd"/>
              <c:showLegendKey val="0"/>
              <c:showVal val="0"/>
              <c:showCatName val="1"/>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A6C1-4E41-9761-8AD9F5E6D334}"/>
                </c:ext>
              </c:extLst>
            </c:dLbl>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1200" b="0" i="0" u="none" strike="noStrike" kern="1200" baseline="0">
                    <a:solidFill>
                      <a:sysClr val="windowText" lastClr="000000"/>
                    </a:solidFill>
                    <a:latin typeface="+mn-lt"/>
                    <a:ea typeface="+mn-ea"/>
                    <a:cs typeface="+mn-cs"/>
                  </a:defRPr>
                </a:pPr>
                <a:endParaRPr lang="en-US"/>
              </a:p>
            </c:txPr>
            <c:dLblPos val="outEnd"/>
            <c:showLegendKey val="0"/>
            <c:showVal val="0"/>
            <c:showCatName val="1"/>
            <c:showSerName val="0"/>
            <c:showPercent val="1"/>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ext>
            </c:extLst>
          </c:dLbls>
          <c:cat>
            <c:strRef>
              <c:f>Sheet1!$A$2:$A$3</c:f>
              <c:strCache>
                <c:ptCount val="2"/>
                <c:pt idx="0">
                  <c:v>Non Diabetes</c:v>
                </c:pt>
                <c:pt idx="1">
                  <c:v>Diabetes</c:v>
                </c:pt>
              </c:strCache>
            </c:strRef>
          </c:cat>
          <c:val>
            <c:numRef>
              <c:f>Sheet1!$B$2:$B$3</c:f>
              <c:numCache>
                <c:formatCode>General</c:formatCode>
                <c:ptCount val="2"/>
                <c:pt idx="0">
                  <c:v>500</c:v>
                </c:pt>
                <c:pt idx="1">
                  <c:v>268</c:v>
                </c:pt>
              </c:numCache>
            </c:numRef>
          </c:val>
          <c:extLst>
            <c:ext xmlns:c16="http://schemas.microsoft.com/office/drawing/2014/chart" uri="{C3380CC4-5D6E-409C-BE32-E72D297353CC}">
              <c16:uniqueId val="{00000004-A6C1-4E41-9761-8AD9F5E6D334}"/>
            </c:ext>
          </c:extLst>
        </c:ser>
        <c:dLbls>
          <c:showLegendKey val="0"/>
          <c:showVal val="0"/>
          <c:showCatName val="0"/>
          <c:showSerName val="0"/>
          <c:showPercent val="0"/>
          <c:showBubbleSize val="0"/>
          <c:showLeaderLines val="0"/>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6" name="Google Shape;86;p1: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9" name="Google Shape;219;p10: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1" name="Google Shape;231;p11: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3" name="Google Shape;243;p1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8" name="Google Shape;268;p1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p1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6" name="Google Shape;286;p14: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p1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0" name="Google Shape;300;p15: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p1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8" name="Google Shape;308;p16: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p1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0" name="Google Shape;320;p17: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p1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9" name="Google Shape;329;p18: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p1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8" name="Google Shape;338;p19: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5" name="Google Shape;95;p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p2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7" name="Google Shape;357;p20: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p2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8" name="Google Shape;368;p21: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p2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6" name="Google Shape;376;p2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p2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7" name="Google Shape;387;p2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p2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2" name="Google Shape;402;p24: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p2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2" name="Google Shape;412;p25: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1" name="Google Shape;111;p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0" name="Google Shape;120;p4: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2" name="Google Shape;132;p5: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2" name="Google Shape;142;p6: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7" name="Google Shape;177;p7: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6" name="Google Shape;186;p8: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5" name="Google Shape;195;p9: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5"/>
        <p:cNvGrpSpPr/>
        <p:nvPr/>
      </p:nvGrpSpPr>
      <p:grpSpPr>
        <a:xfrm>
          <a:off x="0" y="0"/>
          <a:ext cx="0" cy="0"/>
          <a:chOff x="0" y="0"/>
          <a:chExt cx="0" cy="0"/>
        </a:xfrm>
      </p:grpSpPr>
      <p:sp>
        <p:nvSpPr>
          <p:cNvPr id="16" name="Google Shape;16;p2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 name="Google Shape;17;p2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 name="Google Shape;18;p2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3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36"/>
          <p:cNvSpPr txBox="1">
            <a:spLocks noGrp="1"/>
          </p:cNvSpPr>
          <p:nvPr>
            <p:ph type="body" idx="1"/>
          </p:nvPr>
        </p:nvSpPr>
        <p:spPr>
          <a:xfrm rot="5400000">
            <a:off x="2309018" y="-251619"/>
            <a:ext cx="4525963" cy="82296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5" name="Google Shape;75;p3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3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3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37"/>
          <p:cNvSpPr txBox="1">
            <a:spLocks noGrp="1"/>
          </p:cNvSpPr>
          <p:nvPr>
            <p:ph type="title"/>
          </p:nvPr>
        </p:nvSpPr>
        <p:spPr>
          <a:xfrm rot="5400000">
            <a:off x="4732337" y="2171700"/>
            <a:ext cx="5851525" cy="20574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37"/>
          <p:cNvSpPr txBox="1">
            <a:spLocks noGrp="1"/>
          </p:cNvSpPr>
          <p:nvPr>
            <p:ph type="body" idx="1"/>
          </p:nvPr>
        </p:nvSpPr>
        <p:spPr>
          <a:xfrm rot="5400000">
            <a:off x="541338" y="190501"/>
            <a:ext cx="5851525" cy="60198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81" name="Google Shape;81;p3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3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3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9"/>
        <p:cNvGrpSpPr/>
        <p:nvPr/>
      </p:nvGrpSpPr>
      <p:grpSpPr>
        <a:xfrm>
          <a:off x="0" y="0"/>
          <a:ext cx="0" cy="0"/>
          <a:chOff x="0" y="0"/>
          <a:chExt cx="0" cy="0"/>
        </a:xfrm>
      </p:grpSpPr>
      <p:sp>
        <p:nvSpPr>
          <p:cNvPr id="20" name="Google Shape;20;p28"/>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 name="Google Shape;21;p28"/>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22" name="Google Shape;22;p2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2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 name="Google Shape;24;p2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5"/>
        <p:cNvGrpSpPr/>
        <p:nvPr/>
      </p:nvGrpSpPr>
      <p:grpSpPr>
        <a:xfrm>
          <a:off x="0" y="0"/>
          <a:ext cx="0" cy="0"/>
          <a:chOff x="0" y="0"/>
          <a:chExt cx="0" cy="0"/>
        </a:xfrm>
      </p:grpSpPr>
      <p:sp>
        <p:nvSpPr>
          <p:cNvPr id="26" name="Google Shape;26;p29"/>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7" name="Google Shape;27;p29"/>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8" name="Google Shape;28;p2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2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2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1"/>
        <p:cNvGrpSpPr/>
        <p:nvPr/>
      </p:nvGrpSpPr>
      <p:grpSpPr>
        <a:xfrm>
          <a:off x="0" y="0"/>
          <a:ext cx="0" cy="0"/>
          <a:chOff x="0" y="0"/>
          <a:chExt cx="0" cy="0"/>
        </a:xfrm>
      </p:grpSpPr>
      <p:sp>
        <p:nvSpPr>
          <p:cNvPr id="32" name="Google Shape;32;p30"/>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dk1"/>
              </a:buClr>
              <a:buSzPts val="4000"/>
              <a:buFont typeface="Calibri"/>
              <a:buNone/>
              <a:defRPr sz="40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3" name="Google Shape;33;p30"/>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rmAutofit/>
          </a:bodyPr>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
        <p:nvSpPr>
          <p:cNvPr id="34" name="Google Shape;34;p3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3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 name="Google Shape;36;p3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7"/>
        <p:cNvGrpSpPr/>
        <p:nvPr/>
      </p:nvGrpSpPr>
      <p:grpSpPr>
        <a:xfrm>
          <a:off x="0" y="0"/>
          <a:ext cx="0" cy="0"/>
          <a:chOff x="0" y="0"/>
          <a:chExt cx="0" cy="0"/>
        </a:xfrm>
      </p:grpSpPr>
      <p:sp>
        <p:nvSpPr>
          <p:cNvPr id="38" name="Google Shape;38;p3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9" name="Google Shape;39;p31"/>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40" name="Google Shape;40;p31"/>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41" name="Google Shape;41;p3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3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3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4"/>
        <p:cNvGrpSpPr/>
        <p:nvPr/>
      </p:nvGrpSpPr>
      <p:grpSpPr>
        <a:xfrm>
          <a:off x="0" y="0"/>
          <a:ext cx="0" cy="0"/>
          <a:chOff x="0" y="0"/>
          <a:chExt cx="0" cy="0"/>
        </a:xfrm>
      </p:grpSpPr>
      <p:sp>
        <p:nvSpPr>
          <p:cNvPr id="45" name="Google Shape;45;p32"/>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6" name="Google Shape;46;p32"/>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7" name="Google Shape;47;p32"/>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8" name="Google Shape;48;p32"/>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9" name="Google Shape;49;p32"/>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50" name="Google Shape;50;p3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3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3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3"/>
        <p:cNvGrpSpPr/>
        <p:nvPr/>
      </p:nvGrpSpPr>
      <p:grpSpPr>
        <a:xfrm>
          <a:off x="0" y="0"/>
          <a:ext cx="0" cy="0"/>
          <a:chOff x="0" y="0"/>
          <a:chExt cx="0" cy="0"/>
        </a:xfrm>
      </p:grpSpPr>
      <p:sp>
        <p:nvSpPr>
          <p:cNvPr id="54" name="Google Shape;54;p33"/>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5" name="Google Shape;55;p3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3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3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34"/>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34"/>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rm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61" name="Google Shape;61;p34"/>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2" name="Google Shape;62;p3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3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3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35"/>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35"/>
          <p:cNvSpPr>
            <a:spLocks noGrp="1"/>
          </p:cNvSpPr>
          <p:nvPr>
            <p:ph type="pic" idx="2"/>
          </p:nvPr>
        </p:nvSpPr>
        <p:spPr>
          <a:xfrm>
            <a:off x="1792288" y="612775"/>
            <a:ext cx="5486400" cy="4114800"/>
          </a:xfrm>
          <a:prstGeom prst="rect">
            <a:avLst/>
          </a:prstGeom>
          <a:noFill/>
          <a:ln>
            <a:noFill/>
          </a:ln>
        </p:spPr>
        <p:txBody>
          <a:bodyPr spcFirstLastPara="1" wrap="square" lIns="91425" tIns="45700" rIns="91425" bIns="45700" anchor="t" anchorCtr="0">
            <a:normAutofit/>
          </a:bodyPr>
          <a:lstStyle>
            <a:lvl1pPr marR="0" lvl="0" algn="l" rtl="0">
              <a:spcBef>
                <a:spcPts val="64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spcBef>
                <a:spcPts val="56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spcBef>
                <a:spcPts val="48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68" name="Google Shape;68;p35"/>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9" name="Google Shape;69;p3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3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3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2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26"/>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 name="Google Shape;12;p2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2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2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20.jpg"/><Relationship Id="rId4" Type="http://schemas.openxmlformats.org/officeDocument/2006/relationships/chart" Target="../charts/chart1.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26.png"/><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28.png"/><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30.png"/><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jpg"/><Relationship Id="rId4" Type="http://schemas.openxmlformats.org/officeDocument/2006/relationships/image" Target="../media/image3.jpg"/></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image" Target="../media/image36.png"/><Relationship Id="rId4" Type="http://schemas.openxmlformats.org/officeDocument/2006/relationships/image" Target="../media/image35.pn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1.xml"/><Relationship Id="rId5" Type="http://schemas.openxmlformats.org/officeDocument/2006/relationships/image" Target="../media/image38.png"/><Relationship Id="rId4" Type="http://schemas.openxmlformats.org/officeDocument/2006/relationships/image" Target="../media/image37.pn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1.xml"/><Relationship Id="rId5" Type="http://schemas.openxmlformats.org/officeDocument/2006/relationships/image" Target="../media/image39.jpg"/><Relationship Id="rId4" Type="http://schemas.openxmlformats.org/officeDocument/2006/relationships/image" Target="../media/image7.pn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6.jp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1.png"/><Relationship Id="rId7"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3.png"/><Relationship Id="rId11" Type="http://schemas.openxmlformats.org/officeDocument/2006/relationships/image" Target="../media/image18.pn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2.png"/><Relationship Id="rId9"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7"/>
        <p:cNvGrpSpPr/>
        <p:nvPr/>
      </p:nvGrpSpPr>
      <p:grpSpPr>
        <a:xfrm>
          <a:off x="0" y="0"/>
          <a:ext cx="0" cy="0"/>
          <a:chOff x="0" y="0"/>
          <a:chExt cx="0" cy="0"/>
        </a:xfrm>
      </p:grpSpPr>
      <p:pic>
        <p:nvPicPr>
          <p:cNvPr id="88" name="Google Shape;88;p1"/>
          <p:cNvPicPr preferRelativeResize="0"/>
          <p:nvPr/>
        </p:nvPicPr>
        <p:blipFill rotWithShape="1">
          <a:blip r:embed="rId4">
            <a:alphaModFix amt="80000"/>
          </a:blip>
          <a:srcRect/>
          <a:stretch/>
        </p:blipFill>
        <p:spPr>
          <a:xfrm rot="-2217028">
            <a:off x="482666" y="2867944"/>
            <a:ext cx="13492689" cy="7947608"/>
          </a:xfrm>
          <a:prstGeom prst="rect">
            <a:avLst/>
          </a:prstGeom>
          <a:noFill/>
          <a:ln>
            <a:noFill/>
          </a:ln>
        </p:spPr>
      </p:pic>
      <p:sp>
        <p:nvSpPr>
          <p:cNvPr id="89" name="Google Shape;89;p1"/>
          <p:cNvSpPr txBox="1"/>
          <p:nvPr/>
        </p:nvSpPr>
        <p:spPr>
          <a:xfrm>
            <a:off x="3130062" y="5225071"/>
            <a:ext cx="6171041" cy="1554099"/>
          </a:xfrm>
          <a:prstGeom prst="rect">
            <a:avLst/>
          </a:prstGeom>
          <a:noFill/>
          <a:ln>
            <a:noFill/>
          </a:ln>
        </p:spPr>
        <p:txBody>
          <a:bodyPr spcFirstLastPara="1" wrap="square" lIns="0" tIns="0" rIns="0" bIns="0" anchor="t" anchorCtr="0">
            <a:spAutoFit/>
          </a:bodyPr>
          <a:lstStyle/>
          <a:p>
            <a:pPr marL="0" marR="0" lvl="0" indent="0" algn="ctr" rtl="0">
              <a:lnSpc>
                <a:spcPct val="178000"/>
              </a:lnSpc>
              <a:spcBef>
                <a:spcPts val="0"/>
              </a:spcBef>
              <a:spcAft>
                <a:spcPts val="0"/>
              </a:spcAft>
              <a:buNone/>
            </a:pPr>
            <a:r>
              <a:rPr lang="en-US" sz="3600" b="1" i="0" u="none" strike="noStrike" cap="none">
                <a:solidFill>
                  <a:srgbClr val="FFFFFF"/>
                </a:solidFill>
                <a:latin typeface="Open Sans"/>
                <a:ea typeface="Open Sans"/>
                <a:cs typeface="Open Sans"/>
                <a:sym typeface="Open Sans"/>
              </a:rPr>
              <a:t>PIMA INDIAN</a:t>
            </a:r>
            <a:endParaRPr/>
          </a:p>
          <a:p>
            <a:pPr marL="0" marR="0" lvl="0" indent="0" algn="ctr" rtl="0">
              <a:lnSpc>
                <a:spcPct val="178000"/>
              </a:lnSpc>
              <a:spcBef>
                <a:spcPts val="0"/>
              </a:spcBef>
              <a:spcAft>
                <a:spcPts val="0"/>
              </a:spcAft>
              <a:buNone/>
            </a:pPr>
            <a:r>
              <a:rPr lang="en-US" sz="3600" b="1" i="0" u="none" strike="noStrike" cap="none">
                <a:solidFill>
                  <a:srgbClr val="FFFFFF"/>
                </a:solidFill>
                <a:latin typeface="Open Sans"/>
                <a:ea typeface="Open Sans"/>
                <a:cs typeface="Open Sans"/>
                <a:sym typeface="Open Sans"/>
              </a:rPr>
              <a:t>DATASET</a:t>
            </a:r>
            <a:endParaRPr/>
          </a:p>
        </p:txBody>
      </p:sp>
      <p:sp>
        <p:nvSpPr>
          <p:cNvPr id="90" name="Google Shape;90;p1"/>
          <p:cNvSpPr/>
          <p:nvPr/>
        </p:nvSpPr>
        <p:spPr>
          <a:xfrm>
            <a:off x="3130062" y="4097699"/>
            <a:ext cx="6502796" cy="2865809"/>
          </a:xfrm>
          <a:custGeom>
            <a:avLst/>
            <a:gdLst/>
            <a:ahLst/>
            <a:cxnLst/>
            <a:rect l="l" t="t" r="r" b="b"/>
            <a:pathLst>
              <a:path w="8670396" h="3821078" extrusionOk="0">
                <a:moveTo>
                  <a:pt x="8670396" y="279400"/>
                </a:moveTo>
                <a:lnTo>
                  <a:pt x="8670396" y="0"/>
                </a:lnTo>
                <a:lnTo>
                  <a:pt x="0" y="0"/>
                </a:lnTo>
                <a:lnTo>
                  <a:pt x="0" y="3821078"/>
                </a:lnTo>
                <a:lnTo>
                  <a:pt x="8670396" y="3821078"/>
                </a:lnTo>
                <a:lnTo>
                  <a:pt x="8670396" y="279400"/>
                </a:lnTo>
                <a:close/>
                <a:moveTo>
                  <a:pt x="8591656" y="279400"/>
                </a:moveTo>
                <a:lnTo>
                  <a:pt x="8591656" y="3742338"/>
                </a:lnTo>
                <a:lnTo>
                  <a:pt x="78740" y="3742338"/>
                </a:lnTo>
                <a:lnTo>
                  <a:pt x="78740" y="78740"/>
                </a:lnTo>
                <a:lnTo>
                  <a:pt x="8591656" y="78740"/>
                </a:lnTo>
                <a:lnTo>
                  <a:pt x="8591656" y="279400"/>
                </a:lnTo>
                <a:close/>
              </a:path>
            </a:pathLst>
          </a:custGeom>
          <a:solidFill>
            <a:srgbClr val="FFFFFF"/>
          </a:solidFill>
          <a:ln>
            <a:noFill/>
          </a:ln>
        </p:spPr>
      </p:sp>
      <p:sp>
        <p:nvSpPr>
          <p:cNvPr id="91" name="Google Shape;91;p1"/>
          <p:cNvSpPr txBox="1"/>
          <p:nvPr/>
        </p:nvSpPr>
        <p:spPr>
          <a:xfrm>
            <a:off x="2068832" y="4394686"/>
            <a:ext cx="8481069" cy="651192"/>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3800" b="1" i="0" u="none" strike="noStrike" cap="none">
                <a:solidFill>
                  <a:srgbClr val="FFFFFF"/>
                </a:solidFill>
                <a:latin typeface="Open Sans"/>
                <a:ea typeface="Open Sans"/>
                <a:cs typeface="Open Sans"/>
                <a:sym typeface="Open Sans"/>
              </a:rPr>
              <a:t>PREDICTION OF DIABETES</a:t>
            </a:r>
            <a:endParaRPr/>
          </a:p>
        </p:txBody>
      </p:sp>
      <p:sp>
        <p:nvSpPr>
          <p:cNvPr id="92" name="Google Shape;92;p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pic>
        <p:nvPicPr>
          <p:cNvPr id="221" name="Google Shape;221;p10"/>
          <p:cNvPicPr preferRelativeResize="0"/>
          <p:nvPr/>
        </p:nvPicPr>
        <p:blipFill rotWithShape="1">
          <a:blip r:embed="rId3">
            <a:alphaModFix amt="80000"/>
          </a:blip>
          <a:srcRect/>
          <a:stretch/>
        </p:blipFill>
        <p:spPr>
          <a:xfrm rot="-2217028">
            <a:off x="3996197" y="5188079"/>
            <a:ext cx="9463885" cy="4831669"/>
          </a:xfrm>
          <a:prstGeom prst="rect">
            <a:avLst/>
          </a:prstGeom>
          <a:noFill/>
          <a:ln>
            <a:noFill/>
          </a:ln>
        </p:spPr>
      </p:pic>
      <p:pic>
        <p:nvPicPr>
          <p:cNvPr id="222" name="Google Shape;222;p10"/>
          <p:cNvPicPr preferRelativeResize="0"/>
          <p:nvPr/>
        </p:nvPicPr>
        <p:blipFill rotWithShape="1">
          <a:blip r:embed="rId4">
            <a:alphaModFix/>
          </a:blip>
          <a:srcRect/>
          <a:stretch/>
        </p:blipFill>
        <p:spPr>
          <a:xfrm>
            <a:off x="614288" y="936735"/>
            <a:ext cx="8290560" cy="5198872"/>
          </a:xfrm>
          <a:prstGeom prst="rect">
            <a:avLst/>
          </a:prstGeom>
          <a:noFill/>
          <a:ln>
            <a:noFill/>
          </a:ln>
        </p:spPr>
      </p:pic>
      <p:sp>
        <p:nvSpPr>
          <p:cNvPr id="223" name="Google Shape;223;p10"/>
          <p:cNvSpPr txBox="1"/>
          <p:nvPr/>
        </p:nvSpPr>
        <p:spPr>
          <a:xfrm>
            <a:off x="488811" y="375373"/>
            <a:ext cx="5669498" cy="449517"/>
          </a:xfrm>
          <a:prstGeom prst="rect">
            <a:avLst/>
          </a:prstGeom>
          <a:noFill/>
          <a:ln>
            <a:noFill/>
          </a:ln>
        </p:spPr>
        <p:txBody>
          <a:bodyPr spcFirstLastPara="1" wrap="square" lIns="0" tIns="0" rIns="0" bIns="0" anchor="t" anchorCtr="0">
            <a:spAutoFit/>
          </a:bodyPr>
          <a:lstStyle/>
          <a:p>
            <a:pPr marL="528320" marR="0" lvl="1" indent="-264160" algn="l" rtl="0">
              <a:lnSpc>
                <a:spcPct val="109000"/>
              </a:lnSpc>
              <a:spcBef>
                <a:spcPts val="0"/>
              </a:spcBef>
              <a:spcAft>
                <a:spcPts val="0"/>
              </a:spcAft>
              <a:buClr>
                <a:srgbClr val="00ABBC"/>
              </a:buClr>
              <a:buSzPts val="3200"/>
              <a:buFont typeface="Arial"/>
              <a:buChar char="•"/>
            </a:pPr>
            <a:r>
              <a:rPr lang="en-US" sz="3200" b="1" i="0" u="none" strike="noStrike" cap="none">
                <a:solidFill>
                  <a:srgbClr val="00ABBC"/>
                </a:solidFill>
                <a:latin typeface="Open Sans"/>
                <a:ea typeface="Open Sans"/>
                <a:cs typeface="Open Sans"/>
                <a:sym typeface="Open Sans"/>
              </a:rPr>
              <a:t> Predictor Attributes</a:t>
            </a:r>
            <a:endParaRPr/>
          </a:p>
        </p:txBody>
      </p:sp>
      <p:sp>
        <p:nvSpPr>
          <p:cNvPr id="224" name="Google Shape;224;p10"/>
          <p:cNvSpPr txBox="1"/>
          <p:nvPr/>
        </p:nvSpPr>
        <p:spPr>
          <a:xfrm>
            <a:off x="6229643" y="6397090"/>
            <a:ext cx="3712513" cy="903581"/>
          </a:xfrm>
          <a:prstGeom prst="rect">
            <a:avLst/>
          </a:prstGeom>
          <a:noFill/>
          <a:ln>
            <a:noFill/>
          </a:ln>
        </p:spPr>
        <p:txBody>
          <a:bodyPr spcFirstLastPara="1" wrap="square" lIns="0" tIns="0" rIns="0" bIns="0" anchor="t" anchorCtr="0">
            <a:spAutoFit/>
          </a:bodyPr>
          <a:lstStyle/>
          <a:p>
            <a:pPr marL="0" marR="0" lvl="0" indent="0" algn="l" rtl="0">
              <a:lnSpc>
                <a:spcPct val="140011"/>
              </a:lnSpc>
              <a:spcBef>
                <a:spcPts val="0"/>
              </a:spcBef>
              <a:spcAft>
                <a:spcPts val="0"/>
              </a:spcAft>
              <a:buNone/>
            </a:pPr>
            <a:r>
              <a:rPr lang="en-US" sz="1727" b="1">
                <a:solidFill>
                  <a:srgbClr val="FFFFFF"/>
                </a:solidFill>
                <a:latin typeface="Open Sans"/>
                <a:ea typeface="Open Sans"/>
                <a:cs typeface="Open Sans"/>
                <a:sym typeface="Open Sans"/>
              </a:rPr>
              <a:t>  </a:t>
            </a:r>
            <a:endParaRPr sz="1727">
              <a:solidFill>
                <a:schemeClr val="accent5"/>
              </a:solidFill>
              <a:latin typeface="Open Sans Light"/>
              <a:ea typeface="Open Sans Light"/>
              <a:cs typeface="Open Sans Light"/>
              <a:sym typeface="Open Sans Light"/>
            </a:endParaRPr>
          </a:p>
          <a:p>
            <a:pPr marL="0" marR="0" lvl="0" indent="0" algn="l" rtl="0">
              <a:lnSpc>
                <a:spcPct val="140011"/>
              </a:lnSpc>
              <a:spcBef>
                <a:spcPts val="0"/>
              </a:spcBef>
              <a:spcAft>
                <a:spcPts val="0"/>
              </a:spcAft>
              <a:buNone/>
            </a:pPr>
            <a:endParaRPr sz="1727">
              <a:solidFill>
                <a:srgbClr val="FFFFFF"/>
              </a:solidFill>
              <a:latin typeface="Open Sans Light"/>
              <a:ea typeface="Open Sans Light"/>
              <a:cs typeface="Open Sans Light"/>
              <a:sym typeface="Open Sans Light"/>
            </a:endParaRPr>
          </a:p>
          <a:p>
            <a:pPr marL="0" marR="0" lvl="0" indent="0" algn="l" rtl="0">
              <a:lnSpc>
                <a:spcPct val="140011"/>
              </a:lnSpc>
              <a:spcBef>
                <a:spcPts val="0"/>
              </a:spcBef>
              <a:spcAft>
                <a:spcPts val="0"/>
              </a:spcAft>
              <a:buNone/>
            </a:pPr>
            <a:endParaRPr sz="1727">
              <a:solidFill>
                <a:srgbClr val="FFFFFF"/>
              </a:solidFill>
              <a:latin typeface="Open Sans Light"/>
              <a:ea typeface="Open Sans Light"/>
              <a:cs typeface="Open Sans Light"/>
              <a:sym typeface="Open Sans Light"/>
            </a:endParaRPr>
          </a:p>
        </p:txBody>
      </p:sp>
      <p:sp>
        <p:nvSpPr>
          <p:cNvPr id="225" name="Google Shape;225;p10"/>
          <p:cNvSpPr/>
          <p:nvPr/>
        </p:nvSpPr>
        <p:spPr>
          <a:xfrm>
            <a:off x="463411" y="6377297"/>
            <a:ext cx="6396111"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Open Sans"/>
                <a:ea typeface="Open Sans"/>
                <a:cs typeface="Open Sans"/>
                <a:sym typeface="Open Sans"/>
              </a:rPr>
              <a:t>Glucose, Blood Pressure, Skin Thickness, BIM </a:t>
            </a:r>
            <a:r>
              <a:rPr lang="en-US" sz="1800">
                <a:solidFill>
                  <a:schemeClr val="dk1"/>
                </a:solidFill>
                <a:latin typeface="Open Sans Light"/>
                <a:ea typeface="Open Sans Light"/>
                <a:cs typeface="Open Sans Light"/>
                <a:sym typeface="Open Sans Light"/>
              </a:rPr>
              <a:t>attributes look normally distributes</a:t>
            </a:r>
            <a:endParaRPr sz="1800">
              <a:solidFill>
                <a:schemeClr val="dk1"/>
              </a:solidFill>
              <a:latin typeface="Open Sans Light"/>
              <a:ea typeface="Open Sans Light"/>
              <a:cs typeface="Open Sans Light"/>
              <a:sym typeface="Open Sans Light"/>
            </a:endParaRPr>
          </a:p>
        </p:txBody>
      </p:sp>
      <p:sp>
        <p:nvSpPr>
          <p:cNvPr id="226" name="Google Shape;226;p10"/>
          <p:cNvSpPr/>
          <p:nvPr/>
        </p:nvSpPr>
        <p:spPr>
          <a:xfrm>
            <a:off x="6324600" y="4876800"/>
            <a:ext cx="1219200"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lt1"/>
                </a:solidFill>
                <a:latin typeface="Open Sans"/>
                <a:ea typeface="Open Sans"/>
                <a:cs typeface="Open Sans"/>
                <a:sym typeface="Open Sans"/>
              </a:rPr>
              <a:t>500 Non</a:t>
            </a:r>
            <a:endParaRPr sz="1800" b="1">
              <a:solidFill>
                <a:schemeClr val="lt1"/>
              </a:solidFill>
              <a:latin typeface="Open Sans"/>
              <a:ea typeface="Open Sans"/>
              <a:cs typeface="Open Sans"/>
              <a:sym typeface="Open Sans"/>
            </a:endParaRPr>
          </a:p>
          <a:p>
            <a:pPr marL="0" marR="0" lvl="0" indent="0" algn="l" rtl="0">
              <a:spcBef>
                <a:spcPts val="0"/>
              </a:spcBef>
              <a:spcAft>
                <a:spcPts val="0"/>
              </a:spcAft>
              <a:buNone/>
            </a:pPr>
            <a:r>
              <a:rPr lang="en-US" sz="1800" b="1">
                <a:solidFill>
                  <a:schemeClr val="lt1"/>
                </a:solidFill>
                <a:latin typeface="Open Sans"/>
                <a:ea typeface="Open Sans"/>
                <a:cs typeface="Open Sans"/>
                <a:sym typeface="Open Sans"/>
              </a:rPr>
              <a:t>Diabetes</a:t>
            </a:r>
            <a:endParaRPr sz="1800">
              <a:solidFill>
                <a:schemeClr val="lt1"/>
              </a:solidFill>
              <a:latin typeface="Calibri"/>
              <a:ea typeface="Calibri"/>
              <a:cs typeface="Calibri"/>
              <a:sym typeface="Calibri"/>
            </a:endParaRPr>
          </a:p>
        </p:txBody>
      </p:sp>
      <p:sp>
        <p:nvSpPr>
          <p:cNvPr id="227" name="Google Shape;227;p10"/>
          <p:cNvSpPr/>
          <p:nvPr/>
        </p:nvSpPr>
        <p:spPr>
          <a:xfrm>
            <a:off x="7614724" y="5334000"/>
            <a:ext cx="1219200"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lt1"/>
                </a:solidFill>
                <a:latin typeface="Open Sans"/>
                <a:ea typeface="Open Sans"/>
                <a:cs typeface="Open Sans"/>
                <a:sym typeface="Open Sans"/>
              </a:rPr>
              <a:t>268</a:t>
            </a:r>
            <a:endParaRPr/>
          </a:p>
          <a:p>
            <a:pPr marL="0" marR="0" lvl="0" indent="0" algn="l" rtl="0">
              <a:spcBef>
                <a:spcPts val="0"/>
              </a:spcBef>
              <a:spcAft>
                <a:spcPts val="0"/>
              </a:spcAft>
              <a:buNone/>
            </a:pPr>
            <a:r>
              <a:rPr lang="en-US" sz="1800" b="1">
                <a:solidFill>
                  <a:schemeClr val="lt1"/>
                </a:solidFill>
                <a:latin typeface="Open Sans"/>
                <a:ea typeface="Open Sans"/>
                <a:cs typeface="Open Sans"/>
                <a:sym typeface="Open Sans"/>
              </a:rPr>
              <a:t>Diabetes</a:t>
            </a:r>
            <a:endParaRPr sz="1800">
              <a:solidFill>
                <a:schemeClr val="lt1"/>
              </a:solidFill>
              <a:latin typeface="Calibri"/>
              <a:ea typeface="Calibri"/>
              <a:cs typeface="Calibri"/>
              <a:sym typeface="Calibri"/>
            </a:endParaRPr>
          </a:p>
        </p:txBody>
      </p:sp>
      <p:sp>
        <p:nvSpPr>
          <p:cNvPr id="228" name="Google Shape;228;p1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10</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pic>
        <p:nvPicPr>
          <p:cNvPr id="233" name="Google Shape;233;p11"/>
          <p:cNvPicPr preferRelativeResize="0"/>
          <p:nvPr/>
        </p:nvPicPr>
        <p:blipFill rotWithShape="1">
          <a:blip r:embed="rId3">
            <a:alphaModFix amt="80000"/>
          </a:blip>
          <a:srcRect/>
          <a:stretch/>
        </p:blipFill>
        <p:spPr>
          <a:xfrm rot="-2217028">
            <a:off x="3996197" y="5188079"/>
            <a:ext cx="9463885" cy="4831669"/>
          </a:xfrm>
          <a:prstGeom prst="rect">
            <a:avLst/>
          </a:prstGeom>
          <a:noFill/>
          <a:ln>
            <a:noFill/>
          </a:ln>
        </p:spPr>
      </p:pic>
      <p:sp>
        <p:nvSpPr>
          <p:cNvPr id="234" name="Google Shape;234;p11"/>
          <p:cNvSpPr txBox="1"/>
          <p:nvPr/>
        </p:nvSpPr>
        <p:spPr>
          <a:xfrm>
            <a:off x="6229643" y="6397090"/>
            <a:ext cx="3712513" cy="903581"/>
          </a:xfrm>
          <a:prstGeom prst="rect">
            <a:avLst/>
          </a:prstGeom>
          <a:noFill/>
          <a:ln>
            <a:noFill/>
          </a:ln>
        </p:spPr>
        <p:txBody>
          <a:bodyPr spcFirstLastPara="1" wrap="square" lIns="0" tIns="0" rIns="0" bIns="0" anchor="t" anchorCtr="0">
            <a:spAutoFit/>
          </a:bodyPr>
          <a:lstStyle/>
          <a:p>
            <a:pPr marL="0" marR="0" lvl="0" indent="0" algn="l" rtl="0">
              <a:lnSpc>
                <a:spcPct val="140011"/>
              </a:lnSpc>
              <a:spcBef>
                <a:spcPts val="0"/>
              </a:spcBef>
              <a:spcAft>
                <a:spcPts val="0"/>
              </a:spcAft>
              <a:buNone/>
            </a:pPr>
            <a:r>
              <a:rPr lang="en-US" sz="1727" b="1">
                <a:solidFill>
                  <a:srgbClr val="FFFFFF"/>
                </a:solidFill>
                <a:latin typeface="Open Sans"/>
                <a:ea typeface="Open Sans"/>
                <a:cs typeface="Open Sans"/>
                <a:sym typeface="Open Sans"/>
              </a:rPr>
              <a:t>  </a:t>
            </a:r>
            <a:endParaRPr sz="1727">
              <a:solidFill>
                <a:schemeClr val="accent5"/>
              </a:solidFill>
              <a:latin typeface="Open Sans Light"/>
              <a:ea typeface="Open Sans Light"/>
              <a:cs typeface="Open Sans Light"/>
              <a:sym typeface="Open Sans Light"/>
            </a:endParaRPr>
          </a:p>
          <a:p>
            <a:pPr marL="0" marR="0" lvl="0" indent="0" algn="l" rtl="0">
              <a:lnSpc>
                <a:spcPct val="140011"/>
              </a:lnSpc>
              <a:spcBef>
                <a:spcPts val="0"/>
              </a:spcBef>
              <a:spcAft>
                <a:spcPts val="0"/>
              </a:spcAft>
              <a:buNone/>
            </a:pPr>
            <a:endParaRPr sz="1727">
              <a:solidFill>
                <a:srgbClr val="FFFFFF"/>
              </a:solidFill>
              <a:latin typeface="Open Sans Light"/>
              <a:ea typeface="Open Sans Light"/>
              <a:cs typeface="Open Sans Light"/>
              <a:sym typeface="Open Sans Light"/>
            </a:endParaRPr>
          </a:p>
          <a:p>
            <a:pPr marL="0" marR="0" lvl="0" indent="0" algn="l" rtl="0">
              <a:lnSpc>
                <a:spcPct val="140011"/>
              </a:lnSpc>
              <a:spcBef>
                <a:spcPts val="0"/>
              </a:spcBef>
              <a:spcAft>
                <a:spcPts val="0"/>
              </a:spcAft>
              <a:buNone/>
            </a:pPr>
            <a:endParaRPr sz="1727">
              <a:solidFill>
                <a:srgbClr val="FFFFFF"/>
              </a:solidFill>
              <a:latin typeface="Open Sans Light"/>
              <a:ea typeface="Open Sans Light"/>
              <a:cs typeface="Open Sans Light"/>
              <a:sym typeface="Open Sans Light"/>
            </a:endParaRPr>
          </a:p>
        </p:txBody>
      </p:sp>
      <p:sp>
        <p:nvSpPr>
          <p:cNvPr id="235" name="Google Shape;235;p11"/>
          <p:cNvSpPr/>
          <p:nvPr/>
        </p:nvSpPr>
        <p:spPr>
          <a:xfrm>
            <a:off x="609600" y="1867217"/>
            <a:ext cx="4032389" cy="397031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100">
                <a:solidFill>
                  <a:srgbClr val="434343"/>
                </a:solidFill>
                <a:latin typeface="Open Sans Light"/>
                <a:ea typeface="Open Sans Light"/>
                <a:cs typeface="Open Sans Light"/>
                <a:sym typeface="Open Sans Light"/>
              </a:rPr>
              <a:t>The dataset reflects an imbalanced class distribution</a:t>
            </a:r>
            <a:endParaRPr/>
          </a:p>
          <a:p>
            <a:pPr marL="0" marR="0" lvl="0" indent="0" algn="l" rtl="0">
              <a:spcBef>
                <a:spcPts val="0"/>
              </a:spcBef>
              <a:spcAft>
                <a:spcPts val="0"/>
              </a:spcAft>
              <a:buNone/>
            </a:pPr>
            <a:endParaRPr sz="2100">
              <a:solidFill>
                <a:srgbClr val="434343"/>
              </a:solidFill>
              <a:latin typeface="Open Sans Light"/>
              <a:ea typeface="Open Sans Light"/>
              <a:cs typeface="Open Sans Light"/>
              <a:sym typeface="Open Sans Light"/>
            </a:endParaRPr>
          </a:p>
          <a:p>
            <a:pPr marL="0" marR="0" lvl="0" indent="0" algn="l" rtl="0">
              <a:spcBef>
                <a:spcPts val="0"/>
              </a:spcBef>
              <a:spcAft>
                <a:spcPts val="0"/>
              </a:spcAft>
              <a:buNone/>
            </a:pPr>
            <a:endParaRPr sz="2100">
              <a:solidFill>
                <a:srgbClr val="434343"/>
              </a:solidFill>
              <a:latin typeface="Open Sans Light"/>
              <a:ea typeface="Open Sans Light"/>
              <a:cs typeface="Open Sans Light"/>
              <a:sym typeface="Open Sans Light"/>
            </a:endParaRPr>
          </a:p>
          <a:p>
            <a:pPr marL="0" marR="0" lvl="0" indent="0" algn="l" rtl="0">
              <a:spcBef>
                <a:spcPts val="0"/>
              </a:spcBef>
              <a:spcAft>
                <a:spcPts val="0"/>
              </a:spcAft>
              <a:buNone/>
            </a:pPr>
            <a:endParaRPr sz="2100">
              <a:solidFill>
                <a:srgbClr val="434343"/>
              </a:solidFill>
              <a:latin typeface="Open Sans Light"/>
              <a:ea typeface="Open Sans Light"/>
              <a:cs typeface="Open Sans Light"/>
              <a:sym typeface="Open Sans Light"/>
            </a:endParaRPr>
          </a:p>
          <a:p>
            <a:pPr marL="0" marR="0" lvl="0" indent="0" algn="l" rtl="0">
              <a:spcBef>
                <a:spcPts val="0"/>
              </a:spcBef>
              <a:spcAft>
                <a:spcPts val="0"/>
              </a:spcAft>
              <a:buNone/>
            </a:pPr>
            <a:endParaRPr sz="2100">
              <a:solidFill>
                <a:srgbClr val="434343"/>
              </a:solidFill>
              <a:latin typeface="Open Sans Light"/>
              <a:ea typeface="Open Sans Light"/>
              <a:cs typeface="Open Sans Light"/>
              <a:sym typeface="Open Sans Light"/>
            </a:endParaRPr>
          </a:p>
          <a:p>
            <a:pPr marL="0" marR="0" lvl="0" indent="0" algn="l" rtl="0">
              <a:spcBef>
                <a:spcPts val="0"/>
              </a:spcBef>
              <a:spcAft>
                <a:spcPts val="0"/>
              </a:spcAft>
              <a:buNone/>
            </a:pPr>
            <a:endParaRPr sz="2100">
              <a:solidFill>
                <a:srgbClr val="434343"/>
              </a:solidFill>
              <a:latin typeface="Open Sans Light"/>
              <a:ea typeface="Open Sans Light"/>
              <a:cs typeface="Open Sans Light"/>
              <a:sym typeface="Open Sans Light"/>
            </a:endParaRPr>
          </a:p>
          <a:p>
            <a:pPr marL="0" marR="0" lvl="0" indent="0" algn="l" rtl="0">
              <a:spcBef>
                <a:spcPts val="0"/>
              </a:spcBef>
              <a:spcAft>
                <a:spcPts val="0"/>
              </a:spcAft>
              <a:buNone/>
            </a:pPr>
            <a:endParaRPr sz="2100">
              <a:solidFill>
                <a:srgbClr val="434343"/>
              </a:solidFill>
              <a:latin typeface="Open Sans Light"/>
              <a:ea typeface="Open Sans Light"/>
              <a:cs typeface="Open Sans Light"/>
              <a:sym typeface="Open Sans Light"/>
            </a:endParaRPr>
          </a:p>
          <a:p>
            <a:pPr marL="0" marR="0" lvl="0" indent="0" algn="l" rtl="0">
              <a:spcBef>
                <a:spcPts val="0"/>
              </a:spcBef>
              <a:spcAft>
                <a:spcPts val="0"/>
              </a:spcAft>
              <a:buNone/>
            </a:pPr>
            <a:endParaRPr sz="2100">
              <a:solidFill>
                <a:srgbClr val="434343"/>
              </a:solidFill>
              <a:latin typeface="Open Sans Light"/>
              <a:ea typeface="Open Sans Light"/>
              <a:cs typeface="Open Sans Light"/>
              <a:sym typeface="Open Sans Light"/>
            </a:endParaRPr>
          </a:p>
          <a:p>
            <a:pPr marL="0" marR="0" lvl="0" indent="0" algn="l" rtl="0">
              <a:spcBef>
                <a:spcPts val="0"/>
              </a:spcBef>
              <a:spcAft>
                <a:spcPts val="0"/>
              </a:spcAft>
              <a:buNone/>
            </a:pPr>
            <a:r>
              <a:rPr lang="en-US" sz="2100">
                <a:solidFill>
                  <a:srgbClr val="434343"/>
                </a:solidFill>
                <a:latin typeface="Open Sans Light"/>
                <a:ea typeface="Open Sans Light"/>
                <a:cs typeface="Open Sans Light"/>
                <a:sym typeface="Open Sans Light"/>
              </a:rPr>
              <a:t>Value 0 (Non-Diabetes): 500 </a:t>
            </a:r>
            <a:endParaRPr/>
          </a:p>
          <a:p>
            <a:pPr marL="0" marR="0" lvl="0" indent="0" algn="l" rtl="0">
              <a:spcBef>
                <a:spcPts val="0"/>
              </a:spcBef>
              <a:spcAft>
                <a:spcPts val="0"/>
              </a:spcAft>
              <a:buNone/>
            </a:pPr>
            <a:endParaRPr sz="2100">
              <a:solidFill>
                <a:srgbClr val="434343"/>
              </a:solidFill>
              <a:latin typeface="Open Sans Light"/>
              <a:ea typeface="Open Sans Light"/>
              <a:cs typeface="Open Sans Light"/>
              <a:sym typeface="Open Sans Light"/>
            </a:endParaRPr>
          </a:p>
          <a:p>
            <a:pPr marL="0" marR="0" lvl="0" indent="0" algn="l" rtl="0">
              <a:spcBef>
                <a:spcPts val="0"/>
              </a:spcBef>
              <a:spcAft>
                <a:spcPts val="0"/>
              </a:spcAft>
              <a:buNone/>
            </a:pPr>
            <a:r>
              <a:rPr lang="en-US" sz="2100">
                <a:solidFill>
                  <a:srgbClr val="434343"/>
                </a:solidFill>
                <a:latin typeface="Open Sans Light"/>
                <a:ea typeface="Open Sans Light"/>
                <a:cs typeface="Open Sans Light"/>
                <a:sym typeface="Open Sans Light"/>
              </a:rPr>
              <a:t>Value 1 (Diabetes):         268  </a:t>
            </a:r>
            <a:endParaRPr/>
          </a:p>
        </p:txBody>
      </p:sp>
      <p:sp>
        <p:nvSpPr>
          <p:cNvPr id="236" name="Google Shape;236;p11"/>
          <p:cNvSpPr/>
          <p:nvPr/>
        </p:nvSpPr>
        <p:spPr>
          <a:xfrm>
            <a:off x="6324600" y="4876800"/>
            <a:ext cx="1219200"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lt1"/>
                </a:solidFill>
                <a:latin typeface="Open Sans"/>
                <a:ea typeface="Open Sans"/>
                <a:cs typeface="Open Sans"/>
                <a:sym typeface="Open Sans"/>
              </a:rPr>
              <a:t>500 Non</a:t>
            </a:r>
            <a:endParaRPr sz="1800" b="1">
              <a:solidFill>
                <a:schemeClr val="lt1"/>
              </a:solidFill>
              <a:latin typeface="Open Sans"/>
              <a:ea typeface="Open Sans"/>
              <a:cs typeface="Open Sans"/>
              <a:sym typeface="Open Sans"/>
            </a:endParaRPr>
          </a:p>
          <a:p>
            <a:pPr marL="0" marR="0" lvl="0" indent="0" algn="l" rtl="0">
              <a:spcBef>
                <a:spcPts val="0"/>
              </a:spcBef>
              <a:spcAft>
                <a:spcPts val="0"/>
              </a:spcAft>
              <a:buNone/>
            </a:pPr>
            <a:r>
              <a:rPr lang="en-US" sz="1800" b="1">
                <a:solidFill>
                  <a:schemeClr val="lt1"/>
                </a:solidFill>
                <a:latin typeface="Open Sans"/>
                <a:ea typeface="Open Sans"/>
                <a:cs typeface="Open Sans"/>
                <a:sym typeface="Open Sans"/>
              </a:rPr>
              <a:t>Diabetes</a:t>
            </a:r>
            <a:endParaRPr sz="1800">
              <a:solidFill>
                <a:schemeClr val="lt1"/>
              </a:solidFill>
              <a:latin typeface="Calibri"/>
              <a:ea typeface="Calibri"/>
              <a:cs typeface="Calibri"/>
              <a:sym typeface="Calibri"/>
            </a:endParaRPr>
          </a:p>
        </p:txBody>
      </p:sp>
      <p:graphicFrame>
        <p:nvGraphicFramePr>
          <p:cNvPr id="237" name="Google Shape;237;p11"/>
          <p:cNvGraphicFramePr/>
          <p:nvPr/>
        </p:nvGraphicFramePr>
        <p:xfrm>
          <a:off x="4114800" y="1644298"/>
          <a:ext cx="4571682" cy="2870611"/>
        </p:xfrm>
        <a:graphic>
          <a:graphicData uri="http://schemas.openxmlformats.org/drawingml/2006/chart">
            <c:chart xmlns:c="http://schemas.openxmlformats.org/drawingml/2006/chart" xmlns:r="http://schemas.openxmlformats.org/officeDocument/2006/relationships" r:id="rId4"/>
          </a:graphicData>
        </a:graphic>
      </p:graphicFrame>
      <p:sp>
        <p:nvSpPr>
          <p:cNvPr id="238" name="Google Shape;238;p11"/>
          <p:cNvSpPr txBox="1"/>
          <p:nvPr/>
        </p:nvSpPr>
        <p:spPr>
          <a:xfrm>
            <a:off x="533400" y="432002"/>
            <a:ext cx="5669498" cy="449517"/>
          </a:xfrm>
          <a:prstGeom prst="rect">
            <a:avLst/>
          </a:prstGeom>
          <a:noFill/>
          <a:ln>
            <a:noFill/>
          </a:ln>
        </p:spPr>
        <p:txBody>
          <a:bodyPr spcFirstLastPara="1" wrap="square" lIns="0" tIns="0" rIns="0" bIns="0" anchor="t" anchorCtr="0">
            <a:spAutoFit/>
          </a:bodyPr>
          <a:lstStyle/>
          <a:p>
            <a:pPr marL="528320" marR="0" lvl="1" indent="-264160" algn="l" rtl="0">
              <a:lnSpc>
                <a:spcPct val="109000"/>
              </a:lnSpc>
              <a:spcBef>
                <a:spcPts val="0"/>
              </a:spcBef>
              <a:spcAft>
                <a:spcPts val="0"/>
              </a:spcAft>
              <a:buClr>
                <a:srgbClr val="00ABBC"/>
              </a:buClr>
              <a:buSzPts val="3200"/>
              <a:buFont typeface="Arial"/>
              <a:buChar char="•"/>
            </a:pPr>
            <a:r>
              <a:rPr lang="en-US" sz="3200" b="1" i="0" u="none" strike="noStrike" cap="none">
                <a:solidFill>
                  <a:srgbClr val="00ABBC"/>
                </a:solidFill>
                <a:latin typeface="Open Sans"/>
                <a:ea typeface="Open Sans"/>
                <a:cs typeface="Open Sans"/>
                <a:sym typeface="Open Sans"/>
              </a:rPr>
              <a:t> Data Analysis</a:t>
            </a:r>
            <a:endParaRPr/>
          </a:p>
        </p:txBody>
      </p:sp>
      <p:pic>
        <p:nvPicPr>
          <p:cNvPr id="239" name="Google Shape;239;p11" descr="Image result for unbalance"/>
          <p:cNvPicPr preferRelativeResize="0"/>
          <p:nvPr/>
        </p:nvPicPr>
        <p:blipFill rotWithShape="1">
          <a:blip r:embed="rId5">
            <a:alphaModFix/>
          </a:blip>
          <a:srcRect b="13402"/>
          <a:stretch/>
        </p:blipFill>
        <p:spPr>
          <a:xfrm>
            <a:off x="990600" y="2590800"/>
            <a:ext cx="2571750" cy="1600200"/>
          </a:xfrm>
          <a:prstGeom prst="rect">
            <a:avLst/>
          </a:prstGeom>
          <a:noFill/>
          <a:ln>
            <a:noFill/>
          </a:ln>
        </p:spPr>
      </p:pic>
      <p:sp>
        <p:nvSpPr>
          <p:cNvPr id="240" name="Google Shape;240;p1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11</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pic>
        <p:nvPicPr>
          <p:cNvPr id="245" name="Google Shape;245;p12"/>
          <p:cNvPicPr preferRelativeResize="0"/>
          <p:nvPr/>
        </p:nvPicPr>
        <p:blipFill rotWithShape="1">
          <a:blip r:embed="rId3">
            <a:alphaModFix/>
          </a:blip>
          <a:srcRect/>
          <a:stretch/>
        </p:blipFill>
        <p:spPr>
          <a:xfrm>
            <a:off x="-1226449" y="1753884"/>
            <a:ext cx="7173321" cy="4426964"/>
          </a:xfrm>
          <a:prstGeom prst="rect">
            <a:avLst/>
          </a:prstGeom>
          <a:noFill/>
          <a:ln>
            <a:noFill/>
          </a:ln>
        </p:spPr>
      </p:pic>
      <p:pic>
        <p:nvPicPr>
          <p:cNvPr id="246" name="Google Shape;246;p12"/>
          <p:cNvPicPr preferRelativeResize="0"/>
          <p:nvPr/>
        </p:nvPicPr>
        <p:blipFill rotWithShape="1">
          <a:blip r:embed="rId4">
            <a:alphaModFix amt="80000"/>
          </a:blip>
          <a:srcRect/>
          <a:stretch/>
        </p:blipFill>
        <p:spPr>
          <a:xfrm rot="-2217028">
            <a:off x="4605797" y="5112721"/>
            <a:ext cx="9463885" cy="4831669"/>
          </a:xfrm>
          <a:prstGeom prst="rect">
            <a:avLst/>
          </a:prstGeom>
          <a:noFill/>
          <a:ln>
            <a:noFill/>
          </a:ln>
        </p:spPr>
      </p:pic>
      <p:sp>
        <p:nvSpPr>
          <p:cNvPr id="247" name="Google Shape;247;p12"/>
          <p:cNvSpPr/>
          <p:nvPr/>
        </p:nvSpPr>
        <p:spPr>
          <a:xfrm>
            <a:off x="6379237" y="1650006"/>
            <a:ext cx="1547874" cy="30082"/>
          </a:xfrm>
          <a:custGeom>
            <a:avLst/>
            <a:gdLst/>
            <a:ahLst/>
            <a:cxnLst/>
            <a:rect l="l" t="t" r="r" b="b"/>
            <a:pathLst>
              <a:path w="3594100" h="69850" extrusionOk="0">
                <a:moveTo>
                  <a:pt x="3303270" y="0"/>
                </a:moveTo>
                <a:lnTo>
                  <a:pt x="0" y="0"/>
                </a:lnTo>
                <a:lnTo>
                  <a:pt x="0" y="69850"/>
                </a:lnTo>
                <a:lnTo>
                  <a:pt x="3594100" y="69850"/>
                </a:lnTo>
                <a:lnTo>
                  <a:pt x="3594100" y="0"/>
                </a:lnTo>
                <a:close/>
              </a:path>
            </a:pathLst>
          </a:custGeom>
          <a:solidFill>
            <a:srgbClr val="A6A6A6"/>
          </a:solidFill>
          <a:ln>
            <a:noFill/>
          </a:ln>
        </p:spPr>
      </p:sp>
      <p:sp>
        <p:nvSpPr>
          <p:cNvPr id="248" name="Google Shape;248;p12"/>
          <p:cNvSpPr txBox="1"/>
          <p:nvPr/>
        </p:nvSpPr>
        <p:spPr>
          <a:xfrm>
            <a:off x="5175386" y="3643826"/>
            <a:ext cx="4162353" cy="1233484"/>
          </a:xfrm>
          <a:prstGeom prst="rect">
            <a:avLst/>
          </a:prstGeom>
          <a:noFill/>
          <a:ln>
            <a:noFill/>
          </a:ln>
        </p:spPr>
        <p:txBody>
          <a:bodyPr spcFirstLastPara="1" wrap="square" lIns="0" tIns="0" rIns="0" bIns="0" anchor="t" anchorCtr="0">
            <a:spAutoFit/>
          </a:bodyPr>
          <a:lstStyle/>
          <a:p>
            <a:pPr marL="291614" marR="0" lvl="1" indent="-145806" algn="l" rtl="0">
              <a:lnSpc>
                <a:spcPct val="139977"/>
              </a:lnSpc>
              <a:spcBef>
                <a:spcPts val="0"/>
              </a:spcBef>
              <a:spcAft>
                <a:spcPts val="0"/>
              </a:spcAft>
              <a:buClr>
                <a:srgbClr val="434343"/>
              </a:buClr>
              <a:buSzPts val="1766"/>
              <a:buFont typeface="Arial"/>
              <a:buChar char="•"/>
            </a:pPr>
            <a:r>
              <a:rPr lang="en-US" sz="1766" b="0" i="0" u="none" strike="noStrike" cap="none">
                <a:solidFill>
                  <a:srgbClr val="434343"/>
                </a:solidFill>
                <a:latin typeface="Open Sans Light"/>
                <a:ea typeface="Open Sans Light"/>
                <a:cs typeface="Open Sans Light"/>
                <a:sym typeface="Open Sans Light"/>
              </a:rPr>
              <a:t>The attributes correlated to the class </a:t>
            </a:r>
            <a:endParaRPr/>
          </a:p>
          <a:p>
            <a:pPr marL="0" marR="0" lvl="0" indent="0" algn="l" rtl="0">
              <a:lnSpc>
                <a:spcPct val="139977"/>
              </a:lnSpc>
              <a:spcBef>
                <a:spcPts val="0"/>
              </a:spcBef>
              <a:spcAft>
                <a:spcPts val="0"/>
              </a:spcAft>
              <a:buNone/>
            </a:pPr>
            <a:endParaRPr sz="1766">
              <a:solidFill>
                <a:srgbClr val="434343"/>
              </a:solidFill>
              <a:latin typeface="Open Sans Light"/>
              <a:ea typeface="Open Sans Light"/>
              <a:cs typeface="Open Sans Light"/>
              <a:sym typeface="Open Sans Light"/>
            </a:endParaRPr>
          </a:p>
          <a:p>
            <a:pPr marL="0" marR="0" lvl="0" indent="0" algn="l" rtl="0">
              <a:lnSpc>
                <a:spcPct val="139977"/>
              </a:lnSpc>
              <a:spcBef>
                <a:spcPts val="0"/>
              </a:spcBef>
              <a:spcAft>
                <a:spcPts val="0"/>
              </a:spcAft>
              <a:buNone/>
            </a:pPr>
            <a:endParaRPr sz="1766">
              <a:solidFill>
                <a:srgbClr val="434343"/>
              </a:solidFill>
              <a:latin typeface="Open Sans Light"/>
              <a:ea typeface="Open Sans Light"/>
              <a:cs typeface="Open Sans Light"/>
              <a:sym typeface="Open Sans Light"/>
            </a:endParaRPr>
          </a:p>
          <a:p>
            <a:pPr marL="0" marR="0" lvl="0" indent="0" algn="l" rtl="0">
              <a:lnSpc>
                <a:spcPct val="139977"/>
              </a:lnSpc>
              <a:spcBef>
                <a:spcPts val="0"/>
              </a:spcBef>
              <a:spcAft>
                <a:spcPts val="0"/>
              </a:spcAft>
              <a:buNone/>
            </a:pPr>
            <a:endParaRPr sz="1766">
              <a:solidFill>
                <a:srgbClr val="434343"/>
              </a:solidFill>
              <a:latin typeface="Open Sans Light"/>
              <a:ea typeface="Open Sans Light"/>
              <a:cs typeface="Open Sans Light"/>
              <a:sym typeface="Open Sans Light"/>
            </a:endParaRPr>
          </a:p>
        </p:txBody>
      </p:sp>
      <p:sp>
        <p:nvSpPr>
          <p:cNvPr id="249" name="Google Shape;249;p12"/>
          <p:cNvSpPr txBox="1"/>
          <p:nvPr/>
        </p:nvSpPr>
        <p:spPr>
          <a:xfrm>
            <a:off x="553220" y="645004"/>
            <a:ext cx="5669498" cy="449517"/>
          </a:xfrm>
          <a:prstGeom prst="rect">
            <a:avLst/>
          </a:prstGeom>
          <a:noFill/>
          <a:ln>
            <a:noFill/>
          </a:ln>
        </p:spPr>
        <p:txBody>
          <a:bodyPr spcFirstLastPara="1" wrap="square" lIns="0" tIns="0" rIns="0" bIns="0" anchor="t" anchorCtr="0">
            <a:spAutoFit/>
          </a:bodyPr>
          <a:lstStyle/>
          <a:p>
            <a:pPr marL="528320" marR="0" lvl="1" indent="-264160" algn="l" rtl="0">
              <a:lnSpc>
                <a:spcPct val="109000"/>
              </a:lnSpc>
              <a:spcBef>
                <a:spcPts val="0"/>
              </a:spcBef>
              <a:spcAft>
                <a:spcPts val="0"/>
              </a:spcAft>
              <a:buClr>
                <a:srgbClr val="00ABBC"/>
              </a:buClr>
              <a:buSzPts val="3200"/>
              <a:buFont typeface="Arial"/>
              <a:buChar char="•"/>
            </a:pPr>
            <a:r>
              <a:rPr lang="en-US" sz="3200" b="1" i="0" u="none" strike="noStrike" cap="none">
                <a:solidFill>
                  <a:srgbClr val="00ABBC"/>
                </a:solidFill>
                <a:latin typeface="Open Sans"/>
                <a:ea typeface="Open Sans"/>
                <a:cs typeface="Open Sans"/>
                <a:sym typeface="Open Sans"/>
              </a:rPr>
              <a:t>Correlation</a:t>
            </a:r>
            <a:endParaRPr/>
          </a:p>
        </p:txBody>
      </p:sp>
      <p:sp>
        <p:nvSpPr>
          <p:cNvPr id="250" name="Google Shape;250;p12"/>
          <p:cNvSpPr txBox="1"/>
          <p:nvPr/>
        </p:nvSpPr>
        <p:spPr>
          <a:xfrm>
            <a:off x="5648606" y="1496694"/>
            <a:ext cx="480715" cy="289504"/>
          </a:xfrm>
          <a:prstGeom prst="rect">
            <a:avLst/>
          </a:prstGeom>
          <a:noFill/>
          <a:ln>
            <a:noFill/>
          </a:ln>
        </p:spPr>
        <p:txBody>
          <a:bodyPr spcFirstLastPara="1" wrap="square" lIns="0" tIns="0" rIns="0" bIns="0" anchor="t" anchorCtr="0">
            <a:spAutoFit/>
          </a:bodyPr>
          <a:lstStyle/>
          <a:p>
            <a:pPr marL="0" marR="0" lvl="0" indent="0" algn="ctr" rtl="0">
              <a:lnSpc>
                <a:spcPct val="140011"/>
              </a:lnSpc>
              <a:spcBef>
                <a:spcPts val="0"/>
              </a:spcBef>
              <a:spcAft>
                <a:spcPts val="0"/>
              </a:spcAft>
              <a:buNone/>
            </a:pPr>
            <a:r>
              <a:rPr lang="en-US" sz="1727">
                <a:solidFill>
                  <a:srgbClr val="000000"/>
                </a:solidFill>
                <a:latin typeface="Open Sans Light"/>
                <a:ea typeface="Open Sans Light"/>
                <a:cs typeface="Open Sans Light"/>
                <a:sym typeface="Open Sans Light"/>
              </a:rPr>
              <a:t>Age  </a:t>
            </a:r>
            <a:endParaRPr/>
          </a:p>
        </p:txBody>
      </p:sp>
      <p:sp>
        <p:nvSpPr>
          <p:cNvPr id="251" name="Google Shape;251;p12"/>
          <p:cNvSpPr txBox="1"/>
          <p:nvPr/>
        </p:nvSpPr>
        <p:spPr>
          <a:xfrm>
            <a:off x="8015648" y="1474758"/>
            <a:ext cx="1713677" cy="288028"/>
          </a:xfrm>
          <a:prstGeom prst="rect">
            <a:avLst/>
          </a:prstGeom>
          <a:noFill/>
          <a:ln>
            <a:noFill/>
          </a:ln>
        </p:spPr>
        <p:txBody>
          <a:bodyPr spcFirstLastPara="1" wrap="square" lIns="0" tIns="0" rIns="0" bIns="0" anchor="t" anchorCtr="0">
            <a:spAutoFit/>
          </a:bodyPr>
          <a:lstStyle/>
          <a:p>
            <a:pPr marL="0" marR="0" lvl="0" indent="0" algn="ctr" rtl="0">
              <a:lnSpc>
                <a:spcPct val="140011"/>
              </a:lnSpc>
              <a:spcBef>
                <a:spcPts val="0"/>
              </a:spcBef>
              <a:spcAft>
                <a:spcPts val="0"/>
              </a:spcAft>
              <a:buNone/>
            </a:pPr>
            <a:r>
              <a:rPr lang="en-US" sz="1727">
                <a:solidFill>
                  <a:srgbClr val="000000"/>
                </a:solidFill>
                <a:latin typeface="Open Sans Light"/>
                <a:ea typeface="Open Sans Light"/>
                <a:cs typeface="Open Sans Light"/>
                <a:sym typeface="Open Sans Light"/>
              </a:rPr>
              <a:t>No.of pregnancy  </a:t>
            </a:r>
            <a:endParaRPr/>
          </a:p>
        </p:txBody>
      </p:sp>
      <p:sp>
        <p:nvSpPr>
          <p:cNvPr id="252" name="Google Shape;252;p12"/>
          <p:cNvSpPr/>
          <p:nvPr/>
        </p:nvSpPr>
        <p:spPr>
          <a:xfrm>
            <a:off x="6379237" y="2319585"/>
            <a:ext cx="1547874" cy="30082"/>
          </a:xfrm>
          <a:custGeom>
            <a:avLst/>
            <a:gdLst/>
            <a:ahLst/>
            <a:cxnLst/>
            <a:rect l="l" t="t" r="r" b="b"/>
            <a:pathLst>
              <a:path w="3594100" h="69850" extrusionOk="0">
                <a:moveTo>
                  <a:pt x="3303270" y="0"/>
                </a:moveTo>
                <a:lnTo>
                  <a:pt x="0" y="0"/>
                </a:lnTo>
                <a:lnTo>
                  <a:pt x="0" y="69850"/>
                </a:lnTo>
                <a:lnTo>
                  <a:pt x="3594100" y="69850"/>
                </a:lnTo>
                <a:lnTo>
                  <a:pt x="3594100" y="0"/>
                </a:lnTo>
                <a:close/>
              </a:path>
            </a:pathLst>
          </a:custGeom>
          <a:solidFill>
            <a:srgbClr val="A6A6A6"/>
          </a:solidFill>
          <a:ln>
            <a:noFill/>
          </a:ln>
        </p:spPr>
      </p:sp>
      <p:sp>
        <p:nvSpPr>
          <p:cNvPr id="253" name="Google Shape;253;p12"/>
          <p:cNvSpPr txBox="1"/>
          <p:nvPr/>
        </p:nvSpPr>
        <p:spPr>
          <a:xfrm>
            <a:off x="4648200" y="2153840"/>
            <a:ext cx="1902091" cy="288028"/>
          </a:xfrm>
          <a:prstGeom prst="rect">
            <a:avLst/>
          </a:prstGeom>
          <a:noFill/>
          <a:ln>
            <a:noFill/>
          </a:ln>
        </p:spPr>
        <p:txBody>
          <a:bodyPr spcFirstLastPara="1" wrap="square" lIns="0" tIns="0" rIns="0" bIns="0" anchor="t" anchorCtr="0">
            <a:spAutoFit/>
          </a:bodyPr>
          <a:lstStyle/>
          <a:p>
            <a:pPr marL="0" marR="0" lvl="0" indent="0" algn="ctr" rtl="0">
              <a:lnSpc>
                <a:spcPct val="140011"/>
              </a:lnSpc>
              <a:spcBef>
                <a:spcPts val="0"/>
              </a:spcBef>
              <a:spcAft>
                <a:spcPts val="0"/>
              </a:spcAft>
              <a:buNone/>
            </a:pPr>
            <a:r>
              <a:rPr lang="en-US" sz="1727">
                <a:solidFill>
                  <a:srgbClr val="000000"/>
                </a:solidFill>
                <a:latin typeface="Open Sans Light"/>
                <a:ea typeface="Open Sans Light"/>
                <a:cs typeface="Open Sans Light"/>
                <a:sym typeface="Open Sans Light"/>
              </a:rPr>
              <a:t>Serum insulin  </a:t>
            </a:r>
            <a:endParaRPr/>
          </a:p>
        </p:txBody>
      </p:sp>
      <p:sp>
        <p:nvSpPr>
          <p:cNvPr id="254" name="Google Shape;254;p12"/>
          <p:cNvSpPr txBox="1"/>
          <p:nvPr/>
        </p:nvSpPr>
        <p:spPr>
          <a:xfrm>
            <a:off x="8015648" y="2139480"/>
            <a:ext cx="1611714" cy="594304"/>
          </a:xfrm>
          <a:prstGeom prst="rect">
            <a:avLst/>
          </a:prstGeom>
          <a:noFill/>
          <a:ln>
            <a:noFill/>
          </a:ln>
        </p:spPr>
        <p:txBody>
          <a:bodyPr spcFirstLastPara="1" wrap="square" lIns="0" tIns="0" rIns="0" bIns="0" anchor="t" anchorCtr="0">
            <a:spAutoFit/>
          </a:bodyPr>
          <a:lstStyle/>
          <a:p>
            <a:pPr marL="0" marR="0" lvl="0" indent="0" algn="ctr" rtl="0">
              <a:lnSpc>
                <a:spcPct val="140011"/>
              </a:lnSpc>
              <a:spcBef>
                <a:spcPts val="0"/>
              </a:spcBef>
              <a:spcAft>
                <a:spcPts val="0"/>
              </a:spcAft>
              <a:buNone/>
            </a:pPr>
            <a:r>
              <a:rPr lang="en-US" sz="1727">
                <a:solidFill>
                  <a:srgbClr val="000000"/>
                </a:solidFill>
                <a:latin typeface="Open Sans Light"/>
                <a:ea typeface="Open Sans Light"/>
                <a:cs typeface="Open Sans Light"/>
                <a:sym typeface="Open Sans Light"/>
              </a:rPr>
              <a:t>Skinfold thickness  </a:t>
            </a:r>
            <a:endParaRPr/>
          </a:p>
        </p:txBody>
      </p:sp>
      <p:sp>
        <p:nvSpPr>
          <p:cNvPr id="255" name="Google Shape;255;p12"/>
          <p:cNvSpPr/>
          <p:nvPr/>
        </p:nvSpPr>
        <p:spPr>
          <a:xfrm>
            <a:off x="6379237" y="3043457"/>
            <a:ext cx="1547874" cy="30082"/>
          </a:xfrm>
          <a:custGeom>
            <a:avLst/>
            <a:gdLst/>
            <a:ahLst/>
            <a:cxnLst/>
            <a:rect l="l" t="t" r="r" b="b"/>
            <a:pathLst>
              <a:path w="3594100" h="69850" extrusionOk="0">
                <a:moveTo>
                  <a:pt x="3303270" y="0"/>
                </a:moveTo>
                <a:lnTo>
                  <a:pt x="0" y="0"/>
                </a:lnTo>
                <a:lnTo>
                  <a:pt x="0" y="69850"/>
                </a:lnTo>
                <a:lnTo>
                  <a:pt x="3594100" y="69850"/>
                </a:lnTo>
                <a:lnTo>
                  <a:pt x="3594100" y="0"/>
                </a:lnTo>
                <a:close/>
              </a:path>
            </a:pathLst>
          </a:custGeom>
          <a:solidFill>
            <a:srgbClr val="A6A6A6"/>
          </a:solidFill>
          <a:ln>
            <a:noFill/>
          </a:ln>
        </p:spPr>
      </p:sp>
      <p:sp>
        <p:nvSpPr>
          <p:cNvPr id="256" name="Google Shape;256;p12"/>
          <p:cNvSpPr txBox="1"/>
          <p:nvPr/>
        </p:nvSpPr>
        <p:spPr>
          <a:xfrm>
            <a:off x="5492560" y="2774481"/>
            <a:ext cx="792807" cy="289504"/>
          </a:xfrm>
          <a:prstGeom prst="rect">
            <a:avLst/>
          </a:prstGeom>
          <a:noFill/>
          <a:ln>
            <a:noFill/>
          </a:ln>
        </p:spPr>
        <p:txBody>
          <a:bodyPr spcFirstLastPara="1" wrap="square" lIns="0" tIns="0" rIns="0" bIns="0" anchor="t" anchorCtr="0">
            <a:spAutoFit/>
          </a:bodyPr>
          <a:lstStyle/>
          <a:p>
            <a:pPr marL="0" marR="0" lvl="0" indent="0" algn="ctr" rtl="0">
              <a:lnSpc>
                <a:spcPct val="140011"/>
              </a:lnSpc>
              <a:spcBef>
                <a:spcPts val="0"/>
              </a:spcBef>
              <a:spcAft>
                <a:spcPts val="0"/>
              </a:spcAft>
              <a:buNone/>
            </a:pPr>
            <a:r>
              <a:rPr lang="en-US" sz="1727">
                <a:solidFill>
                  <a:srgbClr val="000000"/>
                </a:solidFill>
                <a:latin typeface="Open Sans Light"/>
                <a:ea typeface="Open Sans Light"/>
                <a:cs typeface="Open Sans Light"/>
                <a:sym typeface="Open Sans Light"/>
              </a:rPr>
              <a:t>Glucose</a:t>
            </a:r>
            <a:endParaRPr/>
          </a:p>
        </p:txBody>
      </p:sp>
      <p:sp>
        <p:nvSpPr>
          <p:cNvPr id="257" name="Google Shape;257;p12"/>
          <p:cNvSpPr txBox="1"/>
          <p:nvPr/>
        </p:nvSpPr>
        <p:spPr>
          <a:xfrm>
            <a:off x="7910178" y="2792759"/>
            <a:ext cx="1611714" cy="289504"/>
          </a:xfrm>
          <a:prstGeom prst="rect">
            <a:avLst/>
          </a:prstGeom>
          <a:noFill/>
          <a:ln>
            <a:noFill/>
          </a:ln>
        </p:spPr>
        <p:txBody>
          <a:bodyPr spcFirstLastPara="1" wrap="square" lIns="0" tIns="0" rIns="0" bIns="0" anchor="t" anchorCtr="0">
            <a:spAutoFit/>
          </a:bodyPr>
          <a:lstStyle/>
          <a:p>
            <a:pPr marL="0" marR="0" lvl="0" indent="0" algn="ctr" rtl="0">
              <a:lnSpc>
                <a:spcPct val="140011"/>
              </a:lnSpc>
              <a:spcBef>
                <a:spcPts val="0"/>
              </a:spcBef>
              <a:spcAft>
                <a:spcPts val="0"/>
              </a:spcAft>
              <a:buNone/>
            </a:pPr>
            <a:r>
              <a:rPr lang="en-US" sz="1727">
                <a:solidFill>
                  <a:srgbClr val="000000"/>
                </a:solidFill>
                <a:latin typeface="Open Sans Light"/>
                <a:ea typeface="Open Sans Light"/>
                <a:cs typeface="Open Sans Light"/>
                <a:sym typeface="Open Sans Light"/>
              </a:rPr>
              <a:t>Serum insulin  </a:t>
            </a:r>
            <a:endParaRPr/>
          </a:p>
        </p:txBody>
      </p:sp>
      <p:sp>
        <p:nvSpPr>
          <p:cNvPr id="258" name="Google Shape;258;p12"/>
          <p:cNvSpPr txBox="1"/>
          <p:nvPr/>
        </p:nvSpPr>
        <p:spPr>
          <a:xfrm>
            <a:off x="5175386" y="578329"/>
            <a:ext cx="4162353" cy="1545928"/>
          </a:xfrm>
          <a:prstGeom prst="rect">
            <a:avLst/>
          </a:prstGeom>
          <a:noFill/>
          <a:ln>
            <a:noFill/>
          </a:ln>
        </p:spPr>
        <p:txBody>
          <a:bodyPr spcFirstLastPara="1" wrap="square" lIns="0" tIns="0" rIns="0" bIns="0" anchor="t" anchorCtr="0">
            <a:spAutoFit/>
          </a:bodyPr>
          <a:lstStyle/>
          <a:p>
            <a:pPr marL="291614" marR="0" lvl="1" indent="-145806" algn="l" rtl="0">
              <a:lnSpc>
                <a:spcPct val="139977"/>
              </a:lnSpc>
              <a:spcBef>
                <a:spcPts val="0"/>
              </a:spcBef>
              <a:spcAft>
                <a:spcPts val="0"/>
              </a:spcAft>
              <a:buClr>
                <a:srgbClr val="434343"/>
              </a:buClr>
              <a:buSzPts val="1766"/>
              <a:buFont typeface="Arial"/>
              <a:buChar char="•"/>
            </a:pPr>
            <a:r>
              <a:rPr lang="en-US" sz="1766" b="0" i="0" u="none" strike="noStrike" cap="none">
                <a:solidFill>
                  <a:srgbClr val="434343"/>
                </a:solidFill>
                <a:latin typeface="Open Sans Light"/>
                <a:ea typeface="Open Sans Light"/>
                <a:cs typeface="Open Sans Light"/>
                <a:sym typeface="Open Sans Light"/>
              </a:rPr>
              <a:t>Attributes that seems to be more correlated </a:t>
            </a:r>
            <a:endParaRPr/>
          </a:p>
          <a:p>
            <a:pPr marL="0" marR="0" lvl="0" indent="0" algn="l" rtl="0">
              <a:lnSpc>
                <a:spcPct val="139977"/>
              </a:lnSpc>
              <a:spcBef>
                <a:spcPts val="0"/>
              </a:spcBef>
              <a:spcAft>
                <a:spcPts val="0"/>
              </a:spcAft>
              <a:buNone/>
            </a:pPr>
            <a:endParaRPr sz="1766">
              <a:solidFill>
                <a:srgbClr val="434343"/>
              </a:solidFill>
              <a:latin typeface="Open Sans Light"/>
              <a:ea typeface="Open Sans Light"/>
              <a:cs typeface="Open Sans Light"/>
              <a:sym typeface="Open Sans Light"/>
            </a:endParaRPr>
          </a:p>
          <a:p>
            <a:pPr marL="0" marR="0" lvl="0" indent="0" algn="l" rtl="0">
              <a:lnSpc>
                <a:spcPct val="139977"/>
              </a:lnSpc>
              <a:spcBef>
                <a:spcPts val="0"/>
              </a:spcBef>
              <a:spcAft>
                <a:spcPts val="0"/>
              </a:spcAft>
              <a:buNone/>
            </a:pPr>
            <a:endParaRPr sz="1766">
              <a:solidFill>
                <a:srgbClr val="434343"/>
              </a:solidFill>
              <a:latin typeface="Open Sans Light"/>
              <a:ea typeface="Open Sans Light"/>
              <a:cs typeface="Open Sans Light"/>
              <a:sym typeface="Open Sans Light"/>
            </a:endParaRPr>
          </a:p>
          <a:p>
            <a:pPr marL="0" marR="0" lvl="0" indent="0" algn="l" rtl="0">
              <a:lnSpc>
                <a:spcPct val="139977"/>
              </a:lnSpc>
              <a:spcBef>
                <a:spcPts val="0"/>
              </a:spcBef>
              <a:spcAft>
                <a:spcPts val="0"/>
              </a:spcAft>
              <a:buNone/>
            </a:pPr>
            <a:endParaRPr sz="1766">
              <a:solidFill>
                <a:srgbClr val="434343"/>
              </a:solidFill>
              <a:latin typeface="Open Sans Light"/>
              <a:ea typeface="Open Sans Light"/>
              <a:cs typeface="Open Sans Light"/>
              <a:sym typeface="Open Sans Light"/>
            </a:endParaRPr>
          </a:p>
        </p:txBody>
      </p:sp>
      <p:sp>
        <p:nvSpPr>
          <p:cNvPr id="259" name="Google Shape;259;p12"/>
          <p:cNvSpPr/>
          <p:nvPr/>
        </p:nvSpPr>
        <p:spPr>
          <a:xfrm>
            <a:off x="6799799" y="4384792"/>
            <a:ext cx="1547874" cy="30082"/>
          </a:xfrm>
          <a:custGeom>
            <a:avLst/>
            <a:gdLst/>
            <a:ahLst/>
            <a:cxnLst/>
            <a:rect l="l" t="t" r="r" b="b"/>
            <a:pathLst>
              <a:path w="3594100" h="69850" extrusionOk="0">
                <a:moveTo>
                  <a:pt x="3303270" y="0"/>
                </a:moveTo>
                <a:lnTo>
                  <a:pt x="0" y="0"/>
                </a:lnTo>
                <a:lnTo>
                  <a:pt x="0" y="69850"/>
                </a:lnTo>
                <a:lnTo>
                  <a:pt x="3594100" y="69850"/>
                </a:lnTo>
                <a:lnTo>
                  <a:pt x="3594100" y="0"/>
                </a:lnTo>
                <a:close/>
              </a:path>
            </a:pathLst>
          </a:custGeom>
          <a:solidFill>
            <a:srgbClr val="A6A6A6"/>
          </a:solidFill>
          <a:ln>
            <a:noFill/>
          </a:ln>
        </p:spPr>
      </p:sp>
      <p:sp>
        <p:nvSpPr>
          <p:cNvPr id="260" name="Google Shape;260;p12"/>
          <p:cNvSpPr txBox="1"/>
          <p:nvPr/>
        </p:nvSpPr>
        <p:spPr>
          <a:xfrm>
            <a:off x="5611683" y="4177564"/>
            <a:ext cx="1222070" cy="289504"/>
          </a:xfrm>
          <a:prstGeom prst="rect">
            <a:avLst/>
          </a:prstGeom>
          <a:noFill/>
          <a:ln>
            <a:noFill/>
          </a:ln>
        </p:spPr>
        <p:txBody>
          <a:bodyPr spcFirstLastPara="1" wrap="square" lIns="0" tIns="0" rIns="0" bIns="0" anchor="t" anchorCtr="0">
            <a:spAutoFit/>
          </a:bodyPr>
          <a:lstStyle/>
          <a:p>
            <a:pPr marL="0" marR="0" lvl="0" indent="0" algn="ctr" rtl="0">
              <a:lnSpc>
                <a:spcPct val="140011"/>
              </a:lnSpc>
              <a:spcBef>
                <a:spcPts val="0"/>
              </a:spcBef>
              <a:spcAft>
                <a:spcPts val="0"/>
              </a:spcAft>
              <a:buNone/>
            </a:pPr>
            <a:r>
              <a:rPr lang="en-US" sz="1727" b="1">
                <a:solidFill>
                  <a:srgbClr val="000000"/>
                </a:solidFill>
                <a:latin typeface="Open Sans"/>
                <a:ea typeface="Open Sans"/>
                <a:cs typeface="Open Sans"/>
                <a:sym typeface="Open Sans"/>
              </a:rPr>
              <a:t>Glucose</a:t>
            </a:r>
            <a:endParaRPr/>
          </a:p>
        </p:txBody>
      </p:sp>
      <p:sp>
        <p:nvSpPr>
          <p:cNvPr id="261" name="Google Shape;261;p12"/>
          <p:cNvSpPr txBox="1"/>
          <p:nvPr/>
        </p:nvSpPr>
        <p:spPr>
          <a:xfrm>
            <a:off x="7927111" y="4115816"/>
            <a:ext cx="1611714" cy="289504"/>
          </a:xfrm>
          <a:prstGeom prst="rect">
            <a:avLst/>
          </a:prstGeom>
          <a:noFill/>
          <a:ln>
            <a:noFill/>
          </a:ln>
        </p:spPr>
        <p:txBody>
          <a:bodyPr spcFirstLastPara="1" wrap="square" lIns="0" tIns="0" rIns="0" bIns="0" anchor="t" anchorCtr="0">
            <a:spAutoFit/>
          </a:bodyPr>
          <a:lstStyle/>
          <a:p>
            <a:pPr marL="0" marR="0" lvl="0" indent="0" algn="ctr" rtl="0">
              <a:lnSpc>
                <a:spcPct val="140011"/>
              </a:lnSpc>
              <a:spcBef>
                <a:spcPts val="0"/>
              </a:spcBef>
              <a:spcAft>
                <a:spcPts val="0"/>
              </a:spcAft>
              <a:buNone/>
            </a:pPr>
            <a:r>
              <a:rPr lang="en-US" sz="1727">
                <a:solidFill>
                  <a:srgbClr val="000000"/>
                </a:solidFill>
                <a:latin typeface="Open Sans Light"/>
                <a:ea typeface="Open Sans Light"/>
                <a:cs typeface="Open Sans Light"/>
                <a:sym typeface="Open Sans Light"/>
              </a:rPr>
              <a:t>Class  </a:t>
            </a:r>
            <a:endParaRPr/>
          </a:p>
        </p:txBody>
      </p:sp>
      <p:sp>
        <p:nvSpPr>
          <p:cNvPr id="262" name="Google Shape;262;p12"/>
          <p:cNvSpPr/>
          <p:nvPr/>
        </p:nvSpPr>
        <p:spPr>
          <a:xfrm>
            <a:off x="6824074" y="4987247"/>
            <a:ext cx="1547874" cy="30082"/>
          </a:xfrm>
          <a:custGeom>
            <a:avLst/>
            <a:gdLst/>
            <a:ahLst/>
            <a:cxnLst/>
            <a:rect l="l" t="t" r="r" b="b"/>
            <a:pathLst>
              <a:path w="3594100" h="69850" extrusionOk="0">
                <a:moveTo>
                  <a:pt x="3303270" y="0"/>
                </a:moveTo>
                <a:lnTo>
                  <a:pt x="0" y="0"/>
                </a:lnTo>
                <a:lnTo>
                  <a:pt x="0" y="69850"/>
                </a:lnTo>
                <a:lnTo>
                  <a:pt x="3594100" y="69850"/>
                </a:lnTo>
                <a:lnTo>
                  <a:pt x="3594100" y="0"/>
                </a:lnTo>
                <a:close/>
              </a:path>
            </a:pathLst>
          </a:custGeom>
          <a:solidFill>
            <a:srgbClr val="A6A6A6"/>
          </a:solidFill>
          <a:ln>
            <a:noFill/>
          </a:ln>
        </p:spPr>
      </p:sp>
      <p:sp>
        <p:nvSpPr>
          <p:cNvPr id="263" name="Google Shape;263;p12"/>
          <p:cNvSpPr txBox="1"/>
          <p:nvPr/>
        </p:nvSpPr>
        <p:spPr>
          <a:xfrm>
            <a:off x="7927111" y="4718270"/>
            <a:ext cx="1611714" cy="289504"/>
          </a:xfrm>
          <a:prstGeom prst="rect">
            <a:avLst/>
          </a:prstGeom>
          <a:noFill/>
          <a:ln>
            <a:noFill/>
          </a:ln>
        </p:spPr>
        <p:txBody>
          <a:bodyPr spcFirstLastPara="1" wrap="square" lIns="0" tIns="0" rIns="0" bIns="0" anchor="t" anchorCtr="0">
            <a:spAutoFit/>
          </a:bodyPr>
          <a:lstStyle/>
          <a:p>
            <a:pPr marL="0" marR="0" lvl="0" indent="0" algn="ctr" rtl="0">
              <a:lnSpc>
                <a:spcPct val="140011"/>
              </a:lnSpc>
              <a:spcBef>
                <a:spcPts val="0"/>
              </a:spcBef>
              <a:spcAft>
                <a:spcPts val="0"/>
              </a:spcAft>
              <a:buNone/>
            </a:pPr>
            <a:r>
              <a:rPr lang="en-US" sz="1727">
                <a:solidFill>
                  <a:srgbClr val="000000"/>
                </a:solidFill>
                <a:latin typeface="Open Sans Light"/>
                <a:ea typeface="Open Sans Light"/>
                <a:cs typeface="Open Sans Light"/>
                <a:sym typeface="Open Sans Light"/>
              </a:rPr>
              <a:t>Class  </a:t>
            </a:r>
            <a:endParaRPr/>
          </a:p>
        </p:txBody>
      </p:sp>
      <p:sp>
        <p:nvSpPr>
          <p:cNvPr id="264" name="Google Shape;264;p12"/>
          <p:cNvSpPr txBox="1"/>
          <p:nvPr/>
        </p:nvSpPr>
        <p:spPr>
          <a:xfrm>
            <a:off x="5479510" y="4718270"/>
            <a:ext cx="1611714" cy="289504"/>
          </a:xfrm>
          <a:prstGeom prst="rect">
            <a:avLst/>
          </a:prstGeom>
          <a:noFill/>
          <a:ln>
            <a:noFill/>
          </a:ln>
        </p:spPr>
        <p:txBody>
          <a:bodyPr spcFirstLastPara="1" wrap="square" lIns="0" tIns="0" rIns="0" bIns="0" anchor="t" anchorCtr="0">
            <a:spAutoFit/>
          </a:bodyPr>
          <a:lstStyle/>
          <a:p>
            <a:pPr marL="0" marR="0" lvl="0" indent="0" algn="ctr" rtl="0">
              <a:lnSpc>
                <a:spcPct val="140011"/>
              </a:lnSpc>
              <a:spcBef>
                <a:spcPts val="0"/>
              </a:spcBef>
              <a:spcAft>
                <a:spcPts val="0"/>
              </a:spcAft>
              <a:buNone/>
            </a:pPr>
            <a:r>
              <a:rPr lang="en-US" sz="1727" b="1">
                <a:solidFill>
                  <a:srgbClr val="777777"/>
                </a:solidFill>
                <a:latin typeface="Open Sans"/>
                <a:ea typeface="Open Sans"/>
                <a:cs typeface="Open Sans"/>
                <a:sym typeface="Open Sans"/>
              </a:rPr>
              <a:t>BMI</a:t>
            </a:r>
            <a:r>
              <a:rPr lang="en-US" sz="1727">
                <a:solidFill>
                  <a:srgbClr val="000000"/>
                </a:solidFill>
                <a:latin typeface="Open Sans Light"/>
                <a:ea typeface="Open Sans Light"/>
                <a:cs typeface="Open Sans Light"/>
                <a:sym typeface="Open Sans Light"/>
              </a:rPr>
              <a:t>  </a:t>
            </a:r>
            <a:endParaRPr/>
          </a:p>
        </p:txBody>
      </p:sp>
      <p:sp>
        <p:nvSpPr>
          <p:cNvPr id="265" name="Google Shape;265;p1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12</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69"/>
        <p:cNvGrpSpPr/>
        <p:nvPr/>
      </p:nvGrpSpPr>
      <p:grpSpPr>
        <a:xfrm>
          <a:off x="0" y="0"/>
          <a:ext cx="0" cy="0"/>
          <a:chOff x="0" y="0"/>
          <a:chExt cx="0" cy="0"/>
        </a:xfrm>
      </p:grpSpPr>
      <p:sp>
        <p:nvSpPr>
          <p:cNvPr id="270" name="Google Shape;270;p13"/>
          <p:cNvSpPr/>
          <p:nvPr/>
        </p:nvSpPr>
        <p:spPr>
          <a:xfrm>
            <a:off x="0" y="0"/>
            <a:ext cx="9753600" cy="73152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71" name="Google Shape;271;p13"/>
          <p:cNvSpPr/>
          <p:nvPr/>
        </p:nvSpPr>
        <p:spPr>
          <a:xfrm>
            <a:off x="0" y="0"/>
            <a:ext cx="4876800" cy="7315200"/>
          </a:xfrm>
          <a:custGeom>
            <a:avLst/>
            <a:gdLst/>
            <a:ahLst/>
            <a:cxnLst/>
            <a:rect l="l" t="t" r="r" b="b"/>
            <a:pathLst>
              <a:path w="6096002" h="6858000" extrusionOk="0">
                <a:moveTo>
                  <a:pt x="0" y="0"/>
                </a:moveTo>
                <a:lnTo>
                  <a:pt x="4885967" y="0"/>
                </a:lnTo>
                <a:lnTo>
                  <a:pt x="4946007" y="69271"/>
                </a:lnTo>
                <a:cubicBezTo>
                  <a:pt x="5656533" y="929100"/>
                  <a:pt x="6096002" y="2116944"/>
                  <a:pt x="6096002" y="3429000"/>
                </a:cubicBezTo>
                <a:cubicBezTo>
                  <a:pt x="6096002" y="4741056"/>
                  <a:pt x="5656533" y="5928900"/>
                  <a:pt x="4946007" y="6788730"/>
                </a:cubicBezTo>
                <a:lnTo>
                  <a:pt x="4885967" y="6858000"/>
                </a:lnTo>
                <a:lnTo>
                  <a:pt x="0" y="6858000"/>
                </a:lnTo>
                <a:close/>
              </a:path>
            </a:pathLst>
          </a:custGeom>
          <a:solidFill>
            <a:schemeClr val="lt1"/>
          </a:solidFill>
          <a:ln w="9525" cap="flat" cmpd="sng">
            <a:solidFill>
              <a:srgbClr val="EFEFEF"/>
            </a:solidFill>
            <a:prstDash val="solid"/>
            <a:round/>
            <a:headEnd type="none" w="sm" len="sm"/>
            <a:tailEnd type="none" w="sm" len="sm"/>
          </a:ln>
          <a:effectLst>
            <a:outerShdw blurRad="88900" dist="38100" algn="l" rotWithShape="0">
              <a:srgbClr val="D8D8D8">
                <a:alpha val="49803"/>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272" name="Google Shape;272;p13"/>
          <p:cNvSpPr/>
          <p:nvPr/>
        </p:nvSpPr>
        <p:spPr>
          <a:xfrm>
            <a:off x="0" y="0"/>
            <a:ext cx="4868296" cy="7315200"/>
          </a:xfrm>
          <a:custGeom>
            <a:avLst/>
            <a:gdLst/>
            <a:ahLst/>
            <a:cxnLst/>
            <a:rect l="l" t="t" r="r" b="b"/>
            <a:pathLst>
              <a:path w="6085370" h="6858000" extrusionOk="0">
                <a:moveTo>
                  <a:pt x="0" y="0"/>
                </a:moveTo>
                <a:lnTo>
                  <a:pt x="4875335" y="0"/>
                </a:lnTo>
                <a:lnTo>
                  <a:pt x="4935375" y="69271"/>
                </a:lnTo>
                <a:cubicBezTo>
                  <a:pt x="5645901" y="929100"/>
                  <a:pt x="6085370" y="2116944"/>
                  <a:pt x="6085370" y="3429000"/>
                </a:cubicBezTo>
                <a:cubicBezTo>
                  <a:pt x="6085370" y="4741056"/>
                  <a:pt x="5645901" y="5928900"/>
                  <a:pt x="4935375" y="6788730"/>
                </a:cubicBezTo>
                <a:lnTo>
                  <a:pt x="4875335" y="6858000"/>
                </a:lnTo>
                <a:lnTo>
                  <a:pt x="0" y="6858000"/>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273" name="Google Shape;273;p13"/>
          <p:cNvSpPr txBox="1"/>
          <p:nvPr/>
        </p:nvSpPr>
        <p:spPr>
          <a:xfrm>
            <a:off x="-228365" y="912798"/>
            <a:ext cx="4220871" cy="1326490"/>
          </a:xfrm>
          <a:prstGeom prst="rect">
            <a:avLst/>
          </a:prstGeom>
          <a:noFill/>
          <a:ln>
            <a:noFill/>
          </a:ln>
        </p:spPr>
        <p:txBody>
          <a:bodyPr spcFirstLastPara="1" wrap="square" lIns="91425" tIns="45700" rIns="91425" bIns="45700" anchor="ctr" anchorCtr="0">
            <a:normAutofit/>
          </a:bodyPr>
          <a:lstStyle/>
          <a:p>
            <a:pPr marL="531622" marR="0" lvl="1" indent="-265811" algn="l" rtl="0">
              <a:lnSpc>
                <a:spcPct val="90000"/>
              </a:lnSpc>
              <a:spcBef>
                <a:spcPts val="0"/>
              </a:spcBef>
              <a:spcAft>
                <a:spcPts val="0"/>
              </a:spcAft>
              <a:buNone/>
            </a:pPr>
            <a:r>
              <a:rPr lang="en-US" sz="3200" b="1" i="0" u="none" strike="noStrike" cap="none">
                <a:solidFill>
                  <a:srgbClr val="00ABBC"/>
                </a:solidFill>
                <a:latin typeface="Open Sans"/>
                <a:ea typeface="Open Sans"/>
                <a:cs typeface="Open Sans"/>
                <a:sym typeface="Open Sans"/>
              </a:rPr>
              <a:t>Data Cleaning and </a:t>
            </a:r>
            <a:endParaRPr/>
          </a:p>
          <a:p>
            <a:pPr marL="0" marR="0" lvl="0" indent="0" algn="l" rtl="0">
              <a:lnSpc>
                <a:spcPct val="90000"/>
              </a:lnSpc>
              <a:spcBef>
                <a:spcPts val="600"/>
              </a:spcBef>
              <a:spcAft>
                <a:spcPts val="0"/>
              </a:spcAft>
              <a:buNone/>
            </a:pPr>
            <a:r>
              <a:rPr lang="en-US" sz="3200" b="1">
                <a:solidFill>
                  <a:srgbClr val="00ABBC"/>
                </a:solidFill>
                <a:latin typeface="Open Sans"/>
                <a:ea typeface="Open Sans"/>
                <a:cs typeface="Open Sans"/>
                <a:sym typeface="Open Sans"/>
              </a:rPr>
              <a:t>     Transformation</a:t>
            </a:r>
            <a:endParaRPr sz="3200" b="1">
              <a:solidFill>
                <a:srgbClr val="00ABBC"/>
              </a:solidFill>
              <a:latin typeface="Open Sans"/>
              <a:ea typeface="Open Sans"/>
              <a:cs typeface="Open Sans"/>
              <a:sym typeface="Open Sans"/>
            </a:endParaRPr>
          </a:p>
        </p:txBody>
      </p:sp>
      <p:sp>
        <p:nvSpPr>
          <p:cNvPr id="274" name="Google Shape;274;p13"/>
          <p:cNvSpPr/>
          <p:nvPr/>
        </p:nvSpPr>
        <p:spPr>
          <a:xfrm>
            <a:off x="0" y="1228953"/>
            <a:ext cx="102412" cy="697497"/>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275" name="Google Shape;275;p13"/>
          <p:cNvSpPr/>
          <p:nvPr/>
        </p:nvSpPr>
        <p:spPr>
          <a:xfrm>
            <a:off x="351129" y="2330732"/>
            <a:ext cx="3986784" cy="19508"/>
          </a:xfrm>
          <a:prstGeom prst="rect">
            <a:avLst/>
          </a:prstGeom>
          <a:solidFill>
            <a:srgbClr val="D5D5D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276" name="Google Shape;276;p13"/>
          <p:cNvSpPr txBox="1"/>
          <p:nvPr/>
        </p:nvSpPr>
        <p:spPr>
          <a:xfrm>
            <a:off x="102412" y="2766171"/>
            <a:ext cx="4555708" cy="3911193"/>
          </a:xfrm>
          <a:prstGeom prst="rect">
            <a:avLst/>
          </a:prstGeom>
          <a:noFill/>
          <a:ln>
            <a:noFill/>
          </a:ln>
        </p:spPr>
        <p:txBody>
          <a:bodyPr spcFirstLastPara="1" wrap="square" lIns="91425" tIns="45700" rIns="91425" bIns="45700" anchor="t" anchorCtr="0">
            <a:normAutofit/>
          </a:bodyPr>
          <a:lstStyle/>
          <a:p>
            <a:pPr marL="346710" marR="0" lvl="1" indent="-228600" algn="l" rtl="0">
              <a:lnSpc>
                <a:spcPct val="90000"/>
              </a:lnSpc>
              <a:spcBef>
                <a:spcPts val="0"/>
              </a:spcBef>
              <a:spcAft>
                <a:spcPts val="0"/>
              </a:spcAft>
              <a:buClr>
                <a:schemeClr val="dk1"/>
              </a:buClr>
              <a:buSzPts val="1700"/>
              <a:buFont typeface="Arial"/>
              <a:buChar char="•"/>
            </a:pPr>
            <a:r>
              <a:rPr lang="en-US" sz="1700" b="0" i="0" u="none" strike="noStrike" cap="none">
                <a:solidFill>
                  <a:schemeClr val="dk1"/>
                </a:solidFill>
                <a:latin typeface="Calibri"/>
                <a:ea typeface="Calibri"/>
                <a:cs typeface="Calibri"/>
                <a:sym typeface="Calibri"/>
              </a:rPr>
              <a:t>Dataset does not have N/A Values </a:t>
            </a:r>
            <a:endParaRPr sz="1700" b="0" i="0" u="none" strike="noStrike" cap="none">
              <a:solidFill>
                <a:schemeClr val="dk1"/>
              </a:solidFill>
              <a:latin typeface="Calibri"/>
              <a:ea typeface="Calibri"/>
              <a:cs typeface="Calibri"/>
              <a:sym typeface="Calibri"/>
            </a:endParaRPr>
          </a:p>
          <a:p>
            <a:pPr marL="346710" marR="0" lvl="1" indent="-120650" algn="l" rtl="0">
              <a:lnSpc>
                <a:spcPct val="90000"/>
              </a:lnSpc>
              <a:spcBef>
                <a:spcPts val="600"/>
              </a:spcBef>
              <a:spcAft>
                <a:spcPts val="0"/>
              </a:spcAft>
              <a:buClr>
                <a:schemeClr val="dk1"/>
              </a:buClr>
              <a:buSzPts val="1700"/>
              <a:buFont typeface="Arial"/>
              <a:buNone/>
            </a:pPr>
            <a:endParaRPr sz="1700" b="0" i="0" u="none" strike="noStrike" cap="none">
              <a:solidFill>
                <a:schemeClr val="dk1"/>
              </a:solidFill>
              <a:latin typeface="Calibri"/>
              <a:ea typeface="Calibri"/>
              <a:cs typeface="Calibri"/>
              <a:sym typeface="Calibri"/>
            </a:endParaRPr>
          </a:p>
          <a:p>
            <a:pPr marL="118110" marR="0" lvl="1" indent="0" algn="l" rtl="0">
              <a:lnSpc>
                <a:spcPct val="90000"/>
              </a:lnSpc>
              <a:spcBef>
                <a:spcPts val="600"/>
              </a:spcBef>
              <a:spcAft>
                <a:spcPts val="0"/>
              </a:spcAft>
              <a:buNone/>
            </a:pPr>
            <a:endParaRPr sz="1700" b="0" i="0" u="none" strike="noStrike" cap="none">
              <a:solidFill>
                <a:schemeClr val="dk1"/>
              </a:solidFill>
              <a:latin typeface="Calibri"/>
              <a:ea typeface="Calibri"/>
              <a:cs typeface="Calibri"/>
              <a:sym typeface="Calibri"/>
            </a:endParaRPr>
          </a:p>
          <a:p>
            <a:pPr marL="346710" marR="0" lvl="1" indent="-228600" algn="l" rtl="0">
              <a:lnSpc>
                <a:spcPct val="90000"/>
              </a:lnSpc>
              <a:spcBef>
                <a:spcPts val="600"/>
              </a:spcBef>
              <a:spcAft>
                <a:spcPts val="0"/>
              </a:spcAft>
              <a:buClr>
                <a:schemeClr val="dk1"/>
              </a:buClr>
              <a:buSzPts val="1700"/>
              <a:buFont typeface="Arial"/>
              <a:buChar char="•"/>
            </a:pPr>
            <a:r>
              <a:rPr lang="en-US" sz="1700" b="0" i="0" u="none" strike="noStrike" cap="none">
                <a:solidFill>
                  <a:schemeClr val="dk1"/>
                </a:solidFill>
                <a:latin typeface="Calibri"/>
                <a:ea typeface="Calibri"/>
                <a:cs typeface="Calibri"/>
                <a:sym typeface="Calibri"/>
              </a:rPr>
              <a:t>Identify zero values of the attributes which could not be zero such </a:t>
            </a:r>
            <a:endParaRPr/>
          </a:p>
          <a:p>
            <a:pPr marL="0" marR="0" lvl="0" indent="107950" algn="l" rtl="0">
              <a:lnSpc>
                <a:spcPct val="90000"/>
              </a:lnSpc>
              <a:spcBef>
                <a:spcPts val="600"/>
              </a:spcBef>
              <a:spcAft>
                <a:spcPts val="0"/>
              </a:spcAft>
              <a:buClr>
                <a:schemeClr val="dk1"/>
              </a:buClr>
              <a:buSzPts val="1700"/>
              <a:buFont typeface="Arial"/>
              <a:buNone/>
            </a:pPr>
            <a:endParaRPr sz="1700">
              <a:solidFill>
                <a:schemeClr val="dk1"/>
              </a:solidFill>
              <a:latin typeface="Calibri"/>
              <a:ea typeface="Calibri"/>
              <a:cs typeface="Calibri"/>
              <a:sym typeface="Calibri"/>
            </a:endParaRPr>
          </a:p>
          <a:p>
            <a:pPr marL="346710" marR="0" lvl="1" indent="-228600" algn="l" rtl="0">
              <a:lnSpc>
                <a:spcPct val="90000"/>
              </a:lnSpc>
              <a:spcBef>
                <a:spcPts val="600"/>
              </a:spcBef>
              <a:spcAft>
                <a:spcPts val="0"/>
              </a:spcAft>
              <a:buClr>
                <a:schemeClr val="dk1"/>
              </a:buClr>
              <a:buSzPts val="1700"/>
              <a:buFont typeface="Arial"/>
              <a:buChar char="•"/>
            </a:pPr>
            <a:r>
              <a:rPr lang="en-US" sz="1700" b="0" i="0" u="none" strike="noStrike" cap="none">
                <a:solidFill>
                  <a:schemeClr val="dk1"/>
                </a:solidFill>
                <a:latin typeface="Calibri"/>
                <a:ea typeface="Calibri"/>
                <a:cs typeface="Calibri"/>
                <a:sym typeface="Calibri"/>
              </a:rPr>
              <a:t>Zero values were substituted with the median value of the attributes</a:t>
            </a:r>
            <a:endParaRPr/>
          </a:p>
          <a:p>
            <a:pPr marL="346710" marR="0" lvl="1" indent="-120650" algn="l" rtl="0">
              <a:lnSpc>
                <a:spcPct val="90000"/>
              </a:lnSpc>
              <a:spcBef>
                <a:spcPts val="600"/>
              </a:spcBef>
              <a:spcAft>
                <a:spcPts val="0"/>
              </a:spcAft>
              <a:buClr>
                <a:schemeClr val="dk1"/>
              </a:buClr>
              <a:buSzPts val="1700"/>
              <a:buFont typeface="Arial"/>
              <a:buNone/>
            </a:pPr>
            <a:endParaRPr sz="1700" b="0" i="0" u="none" strike="noStrike" cap="none">
              <a:solidFill>
                <a:schemeClr val="dk1"/>
              </a:solidFill>
              <a:latin typeface="Calibri"/>
              <a:ea typeface="Calibri"/>
              <a:cs typeface="Calibri"/>
              <a:sym typeface="Calibri"/>
            </a:endParaRPr>
          </a:p>
          <a:p>
            <a:pPr marL="346710" marR="0" lvl="1" indent="-228600" algn="l" rtl="0">
              <a:lnSpc>
                <a:spcPct val="90000"/>
              </a:lnSpc>
              <a:spcBef>
                <a:spcPts val="600"/>
              </a:spcBef>
              <a:spcAft>
                <a:spcPts val="0"/>
              </a:spcAft>
              <a:buClr>
                <a:schemeClr val="dk1"/>
              </a:buClr>
              <a:buSzPts val="1700"/>
              <a:buFont typeface="Arial"/>
              <a:buChar char="•"/>
            </a:pPr>
            <a:r>
              <a:rPr lang="en-US" sz="1700" b="0" i="0" u="none" strike="noStrike" cap="none">
                <a:solidFill>
                  <a:schemeClr val="dk1"/>
                </a:solidFill>
                <a:latin typeface="Calibri"/>
                <a:ea typeface="Calibri"/>
                <a:cs typeface="Calibri"/>
                <a:sym typeface="Calibri"/>
              </a:rPr>
              <a:t>Class attribute was transformed from numeric to nominal</a:t>
            </a:r>
            <a:endParaRPr/>
          </a:p>
        </p:txBody>
      </p:sp>
      <p:pic>
        <p:nvPicPr>
          <p:cNvPr id="277" name="Google Shape;277;p13" descr="Image result for interrogation mark"/>
          <p:cNvPicPr preferRelativeResize="0"/>
          <p:nvPr/>
        </p:nvPicPr>
        <p:blipFill rotWithShape="1">
          <a:blip r:embed="rId3">
            <a:alphaModFix/>
          </a:blip>
          <a:srcRect/>
          <a:stretch/>
        </p:blipFill>
        <p:spPr>
          <a:xfrm>
            <a:off x="7044973" y="3886200"/>
            <a:ext cx="2004365" cy="2004365"/>
          </a:xfrm>
          <a:prstGeom prst="rect">
            <a:avLst/>
          </a:prstGeom>
          <a:noFill/>
          <a:ln>
            <a:noFill/>
          </a:ln>
        </p:spPr>
      </p:pic>
      <p:pic>
        <p:nvPicPr>
          <p:cNvPr id="278" name="Google Shape;278;p13" descr="A close up of a logo&#10;&#10;Description automatically generated"/>
          <p:cNvPicPr preferRelativeResize="0"/>
          <p:nvPr/>
        </p:nvPicPr>
        <p:blipFill rotWithShape="1">
          <a:blip r:embed="rId4">
            <a:alphaModFix/>
          </a:blip>
          <a:srcRect/>
          <a:stretch/>
        </p:blipFill>
        <p:spPr>
          <a:xfrm>
            <a:off x="5122098" y="3922426"/>
            <a:ext cx="2004365" cy="2004365"/>
          </a:xfrm>
          <a:prstGeom prst="rect">
            <a:avLst/>
          </a:prstGeom>
          <a:noFill/>
          <a:ln>
            <a:noFill/>
          </a:ln>
        </p:spPr>
      </p:pic>
      <p:pic>
        <p:nvPicPr>
          <p:cNvPr id="279" name="Google Shape;279;p13" descr="A screenshot of a cell phone&#10;&#10;Description automatically generated"/>
          <p:cNvPicPr preferRelativeResize="0"/>
          <p:nvPr/>
        </p:nvPicPr>
        <p:blipFill rotWithShape="1">
          <a:blip r:embed="rId5">
            <a:alphaModFix/>
          </a:blip>
          <a:srcRect r="6310"/>
          <a:stretch/>
        </p:blipFill>
        <p:spPr>
          <a:xfrm>
            <a:off x="4864063" y="2631496"/>
            <a:ext cx="4538448" cy="1037683"/>
          </a:xfrm>
          <a:prstGeom prst="rect">
            <a:avLst/>
          </a:prstGeom>
          <a:noFill/>
          <a:ln>
            <a:noFill/>
          </a:ln>
        </p:spPr>
      </p:pic>
      <p:sp>
        <p:nvSpPr>
          <p:cNvPr id="280" name="Google Shape;280;p13"/>
          <p:cNvSpPr/>
          <p:nvPr/>
        </p:nvSpPr>
        <p:spPr>
          <a:xfrm>
            <a:off x="5179126" y="4009471"/>
            <a:ext cx="1918440" cy="1754326"/>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BMI</a:t>
            </a:r>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Glucose</a:t>
            </a:r>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Blood Pressure</a:t>
            </a:r>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Serum Insulin</a:t>
            </a:r>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Skinfold Thickness</a:t>
            </a:r>
            <a:endParaRPr sz="1800">
              <a:solidFill>
                <a:schemeClr val="dk1"/>
              </a:solidFill>
              <a:latin typeface="Calibri"/>
              <a:ea typeface="Calibri"/>
              <a:cs typeface="Calibri"/>
              <a:sym typeface="Calibri"/>
            </a:endParaRPr>
          </a:p>
        </p:txBody>
      </p:sp>
      <p:pic>
        <p:nvPicPr>
          <p:cNvPr id="281" name="Google Shape;281;p13" descr="A close up of a logo&#10;&#10;Description automatically generated"/>
          <p:cNvPicPr preferRelativeResize="0"/>
          <p:nvPr/>
        </p:nvPicPr>
        <p:blipFill rotWithShape="1">
          <a:blip r:embed="rId4">
            <a:alphaModFix amt="80000"/>
          </a:blip>
          <a:srcRect/>
          <a:stretch/>
        </p:blipFill>
        <p:spPr>
          <a:xfrm rot="-2217028">
            <a:off x="4918627" y="5483478"/>
            <a:ext cx="9463885" cy="4831669"/>
          </a:xfrm>
          <a:prstGeom prst="rect">
            <a:avLst/>
          </a:prstGeom>
          <a:noFill/>
          <a:ln>
            <a:noFill/>
          </a:ln>
        </p:spPr>
      </p:pic>
      <p:pic>
        <p:nvPicPr>
          <p:cNvPr id="282" name="Google Shape;282;p13"/>
          <p:cNvPicPr preferRelativeResize="0"/>
          <p:nvPr/>
        </p:nvPicPr>
        <p:blipFill rotWithShape="1">
          <a:blip r:embed="rId6">
            <a:alphaModFix/>
          </a:blip>
          <a:srcRect/>
          <a:stretch/>
        </p:blipFill>
        <p:spPr>
          <a:xfrm>
            <a:off x="6290592" y="277037"/>
            <a:ext cx="1710407" cy="1900452"/>
          </a:xfrm>
          <a:prstGeom prst="rect">
            <a:avLst/>
          </a:prstGeom>
          <a:noFill/>
          <a:ln>
            <a:noFill/>
          </a:ln>
        </p:spPr>
      </p:pic>
      <p:sp>
        <p:nvSpPr>
          <p:cNvPr id="283" name="Google Shape;283;p1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13</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pic>
        <p:nvPicPr>
          <p:cNvPr id="288" name="Google Shape;288;p14"/>
          <p:cNvPicPr preferRelativeResize="0"/>
          <p:nvPr/>
        </p:nvPicPr>
        <p:blipFill rotWithShape="1">
          <a:blip r:embed="rId3">
            <a:alphaModFix/>
          </a:blip>
          <a:srcRect/>
          <a:stretch/>
        </p:blipFill>
        <p:spPr>
          <a:xfrm>
            <a:off x="1216971" y="1870821"/>
            <a:ext cx="6439024" cy="4635095"/>
          </a:xfrm>
          <a:prstGeom prst="rect">
            <a:avLst/>
          </a:prstGeom>
          <a:noFill/>
          <a:ln>
            <a:noFill/>
          </a:ln>
        </p:spPr>
      </p:pic>
      <p:pic>
        <p:nvPicPr>
          <p:cNvPr id="289" name="Google Shape;289;p14"/>
          <p:cNvPicPr preferRelativeResize="0"/>
          <p:nvPr/>
        </p:nvPicPr>
        <p:blipFill rotWithShape="1">
          <a:blip r:embed="rId4">
            <a:alphaModFix amt="80000"/>
          </a:blip>
          <a:srcRect/>
          <a:stretch/>
        </p:blipFill>
        <p:spPr>
          <a:xfrm rot="-2217028">
            <a:off x="4388033" y="5026279"/>
            <a:ext cx="9463885" cy="4831669"/>
          </a:xfrm>
          <a:prstGeom prst="rect">
            <a:avLst/>
          </a:prstGeom>
          <a:noFill/>
          <a:ln>
            <a:noFill/>
          </a:ln>
        </p:spPr>
      </p:pic>
      <p:sp>
        <p:nvSpPr>
          <p:cNvPr id="290" name="Google Shape;290;p14"/>
          <p:cNvSpPr txBox="1"/>
          <p:nvPr/>
        </p:nvSpPr>
        <p:spPr>
          <a:xfrm>
            <a:off x="553220" y="645004"/>
            <a:ext cx="5669498" cy="449517"/>
          </a:xfrm>
          <a:prstGeom prst="rect">
            <a:avLst/>
          </a:prstGeom>
          <a:noFill/>
          <a:ln>
            <a:noFill/>
          </a:ln>
        </p:spPr>
        <p:txBody>
          <a:bodyPr spcFirstLastPara="1" wrap="square" lIns="0" tIns="0" rIns="0" bIns="0" anchor="t" anchorCtr="0">
            <a:spAutoFit/>
          </a:bodyPr>
          <a:lstStyle/>
          <a:p>
            <a:pPr marL="528320" marR="0" lvl="1" indent="-264160" algn="l" rtl="0">
              <a:lnSpc>
                <a:spcPct val="109000"/>
              </a:lnSpc>
              <a:spcBef>
                <a:spcPts val="0"/>
              </a:spcBef>
              <a:spcAft>
                <a:spcPts val="0"/>
              </a:spcAft>
              <a:buClr>
                <a:srgbClr val="00ABBC"/>
              </a:buClr>
              <a:buSzPts val="3200"/>
              <a:buFont typeface="Arial"/>
              <a:buChar char="•"/>
            </a:pPr>
            <a:r>
              <a:rPr lang="en-US" sz="3200" b="1" i="0" u="none" strike="noStrike" cap="none">
                <a:solidFill>
                  <a:srgbClr val="00ABBC"/>
                </a:solidFill>
                <a:latin typeface="Open Sans"/>
                <a:ea typeface="Open Sans"/>
                <a:cs typeface="Open Sans"/>
                <a:sym typeface="Open Sans"/>
              </a:rPr>
              <a:t>Feature selection</a:t>
            </a:r>
            <a:endParaRPr/>
          </a:p>
        </p:txBody>
      </p:sp>
      <p:pic>
        <p:nvPicPr>
          <p:cNvPr id="291" name="Google Shape;291;p14"/>
          <p:cNvPicPr preferRelativeResize="0"/>
          <p:nvPr/>
        </p:nvPicPr>
        <p:blipFill rotWithShape="1">
          <a:blip r:embed="rId5">
            <a:alphaModFix/>
          </a:blip>
          <a:srcRect/>
          <a:stretch/>
        </p:blipFill>
        <p:spPr>
          <a:xfrm>
            <a:off x="937113" y="3895790"/>
            <a:ext cx="6460151" cy="292579"/>
          </a:xfrm>
          <a:prstGeom prst="rect">
            <a:avLst/>
          </a:prstGeom>
          <a:noFill/>
          <a:ln>
            <a:noFill/>
          </a:ln>
        </p:spPr>
      </p:pic>
      <p:pic>
        <p:nvPicPr>
          <p:cNvPr id="292" name="Google Shape;292;p14"/>
          <p:cNvPicPr preferRelativeResize="0"/>
          <p:nvPr/>
        </p:nvPicPr>
        <p:blipFill rotWithShape="1">
          <a:blip r:embed="rId5">
            <a:alphaModFix/>
          </a:blip>
          <a:srcRect/>
          <a:stretch/>
        </p:blipFill>
        <p:spPr>
          <a:xfrm>
            <a:off x="986326" y="4632037"/>
            <a:ext cx="5388422" cy="244041"/>
          </a:xfrm>
          <a:prstGeom prst="rect">
            <a:avLst/>
          </a:prstGeom>
          <a:noFill/>
          <a:ln>
            <a:noFill/>
          </a:ln>
        </p:spPr>
      </p:pic>
      <p:sp>
        <p:nvSpPr>
          <p:cNvPr id="293" name="Google Shape;293;p14"/>
          <p:cNvSpPr txBox="1"/>
          <p:nvPr/>
        </p:nvSpPr>
        <p:spPr>
          <a:xfrm>
            <a:off x="5918709" y="3605251"/>
            <a:ext cx="1158424" cy="902233"/>
          </a:xfrm>
          <a:prstGeom prst="rect">
            <a:avLst/>
          </a:prstGeom>
          <a:noFill/>
          <a:ln>
            <a:noFill/>
          </a:ln>
        </p:spPr>
        <p:txBody>
          <a:bodyPr spcFirstLastPara="1" wrap="square" lIns="0" tIns="0" rIns="0" bIns="0" anchor="t" anchorCtr="0">
            <a:spAutoFit/>
          </a:bodyPr>
          <a:lstStyle/>
          <a:p>
            <a:pPr marL="0" marR="0" lvl="0" indent="0" algn="l" rtl="0">
              <a:lnSpc>
                <a:spcPct val="109042"/>
              </a:lnSpc>
              <a:spcBef>
                <a:spcPts val="0"/>
              </a:spcBef>
              <a:spcAft>
                <a:spcPts val="0"/>
              </a:spcAft>
              <a:buNone/>
            </a:pPr>
            <a:r>
              <a:rPr lang="en-US" sz="3218" b="1">
                <a:solidFill>
                  <a:srgbClr val="17365D"/>
                </a:solidFill>
                <a:latin typeface="Open Sans"/>
                <a:ea typeface="Open Sans"/>
                <a:cs typeface="Open Sans"/>
                <a:sym typeface="Open Sans"/>
              </a:rPr>
              <a:t>HIGH</a:t>
            </a:r>
            <a:endParaRPr/>
          </a:p>
          <a:p>
            <a:pPr marL="0" marR="0" lvl="0" indent="0" algn="l" rtl="0">
              <a:lnSpc>
                <a:spcPct val="109042"/>
              </a:lnSpc>
              <a:spcBef>
                <a:spcPts val="0"/>
              </a:spcBef>
              <a:spcAft>
                <a:spcPts val="0"/>
              </a:spcAft>
              <a:buNone/>
            </a:pPr>
            <a:r>
              <a:rPr lang="en-US" sz="3218" b="1">
                <a:solidFill>
                  <a:srgbClr val="00ABBC"/>
                </a:solidFill>
                <a:latin typeface="Open Sans"/>
                <a:ea typeface="Open Sans"/>
                <a:cs typeface="Open Sans"/>
                <a:sym typeface="Open Sans"/>
              </a:rPr>
              <a:t>     </a:t>
            </a:r>
            <a:endParaRPr/>
          </a:p>
        </p:txBody>
      </p:sp>
      <p:sp>
        <p:nvSpPr>
          <p:cNvPr id="294" name="Google Shape;294;p14"/>
          <p:cNvSpPr txBox="1"/>
          <p:nvPr/>
        </p:nvSpPr>
        <p:spPr>
          <a:xfrm>
            <a:off x="4375377" y="4345928"/>
            <a:ext cx="2330732" cy="839216"/>
          </a:xfrm>
          <a:prstGeom prst="rect">
            <a:avLst/>
          </a:prstGeom>
          <a:noFill/>
          <a:ln>
            <a:noFill/>
          </a:ln>
        </p:spPr>
        <p:txBody>
          <a:bodyPr spcFirstLastPara="1" wrap="square" lIns="0" tIns="0" rIns="0" bIns="0" anchor="t" anchorCtr="0">
            <a:spAutoFit/>
          </a:bodyPr>
          <a:lstStyle/>
          <a:p>
            <a:pPr marL="0" marR="0" lvl="0" indent="0" algn="l" rtl="0">
              <a:lnSpc>
                <a:spcPct val="122080"/>
              </a:lnSpc>
              <a:spcBef>
                <a:spcPts val="0"/>
              </a:spcBef>
              <a:spcAft>
                <a:spcPts val="0"/>
              </a:spcAft>
              <a:buNone/>
            </a:pPr>
            <a:r>
              <a:rPr lang="en-US" sz="2500" b="1">
                <a:solidFill>
                  <a:srgbClr val="538CD5"/>
                </a:solidFill>
                <a:latin typeface="Open Sans"/>
                <a:ea typeface="Open Sans"/>
                <a:cs typeface="Open Sans"/>
                <a:sym typeface="Open Sans"/>
              </a:rPr>
              <a:t>MODERATE</a:t>
            </a:r>
            <a:endParaRPr/>
          </a:p>
          <a:p>
            <a:pPr marL="0" marR="0" lvl="0" indent="0" algn="l" rtl="0">
              <a:lnSpc>
                <a:spcPct val="109042"/>
              </a:lnSpc>
              <a:spcBef>
                <a:spcPts val="0"/>
              </a:spcBef>
              <a:spcAft>
                <a:spcPts val="0"/>
              </a:spcAft>
              <a:buNone/>
            </a:pPr>
            <a:r>
              <a:rPr lang="en-US" sz="3218" b="1">
                <a:solidFill>
                  <a:srgbClr val="00ABBC"/>
                </a:solidFill>
                <a:latin typeface="Open Sans"/>
                <a:ea typeface="Open Sans"/>
                <a:cs typeface="Open Sans"/>
                <a:sym typeface="Open Sans"/>
              </a:rPr>
              <a:t>     </a:t>
            </a:r>
            <a:endParaRPr/>
          </a:p>
        </p:txBody>
      </p:sp>
      <p:pic>
        <p:nvPicPr>
          <p:cNvPr id="295" name="Google Shape;295;p14"/>
          <p:cNvPicPr preferRelativeResize="0"/>
          <p:nvPr/>
        </p:nvPicPr>
        <p:blipFill rotWithShape="1">
          <a:blip r:embed="rId5">
            <a:alphaModFix/>
          </a:blip>
          <a:srcRect/>
          <a:stretch/>
        </p:blipFill>
        <p:spPr>
          <a:xfrm>
            <a:off x="986326" y="5572761"/>
            <a:ext cx="4933970" cy="223459"/>
          </a:xfrm>
          <a:prstGeom prst="rect">
            <a:avLst/>
          </a:prstGeom>
          <a:noFill/>
          <a:ln>
            <a:noFill/>
          </a:ln>
        </p:spPr>
      </p:pic>
      <p:sp>
        <p:nvSpPr>
          <p:cNvPr id="296" name="Google Shape;296;p14"/>
          <p:cNvSpPr txBox="1"/>
          <p:nvPr/>
        </p:nvSpPr>
        <p:spPr>
          <a:xfrm>
            <a:off x="5029200" y="5333547"/>
            <a:ext cx="1901047" cy="800412"/>
          </a:xfrm>
          <a:prstGeom prst="rect">
            <a:avLst/>
          </a:prstGeom>
          <a:noFill/>
          <a:ln>
            <a:noFill/>
          </a:ln>
        </p:spPr>
        <p:txBody>
          <a:bodyPr spcFirstLastPara="1" wrap="square" lIns="0" tIns="0" rIns="0" bIns="0" anchor="t" anchorCtr="0">
            <a:spAutoFit/>
          </a:bodyPr>
          <a:lstStyle/>
          <a:p>
            <a:pPr marL="0" marR="0" lvl="0" indent="0" algn="l" rtl="0">
              <a:lnSpc>
                <a:spcPct val="152600"/>
              </a:lnSpc>
              <a:spcBef>
                <a:spcPts val="0"/>
              </a:spcBef>
              <a:spcAft>
                <a:spcPts val="0"/>
              </a:spcAft>
              <a:buNone/>
            </a:pPr>
            <a:r>
              <a:rPr lang="en-US" sz="2000" b="1">
                <a:solidFill>
                  <a:srgbClr val="8CB3E3"/>
                </a:solidFill>
                <a:latin typeface="Open Sans"/>
                <a:ea typeface="Open Sans"/>
                <a:cs typeface="Open Sans"/>
                <a:sym typeface="Open Sans"/>
              </a:rPr>
              <a:t>LOW</a:t>
            </a:r>
            <a:endParaRPr/>
          </a:p>
          <a:p>
            <a:pPr marL="0" marR="0" lvl="0" indent="0" algn="l" rtl="0">
              <a:lnSpc>
                <a:spcPct val="175450"/>
              </a:lnSpc>
              <a:spcBef>
                <a:spcPts val="0"/>
              </a:spcBef>
              <a:spcAft>
                <a:spcPts val="0"/>
              </a:spcAft>
              <a:buNone/>
            </a:pPr>
            <a:r>
              <a:rPr lang="en-US" sz="2000" b="1">
                <a:solidFill>
                  <a:srgbClr val="00ABBC"/>
                </a:solidFill>
                <a:latin typeface="Open Sans"/>
                <a:ea typeface="Open Sans"/>
                <a:cs typeface="Open Sans"/>
                <a:sym typeface="Open Sans"/>
              </a:rPr>
              <a:t>     </a:t>
            </a:r>
            <a:endParaRPr/>
          </a:p>
        </p:txBody>
      </p:sp>
      <p:sp>
        <p:nvSpPr>
          <p:cNvPr id="297" name="Google Shape;297;p1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14</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pic>
        <p:nvPicPr>
          <p:cNvPr id="302" name="Google Shape;302;p15"/>
          <p:cNvPicPr preferRelativeResize="0"/>
          <p:nvPr/>
        </p:nvPicPr>
        <p:blipFill rotWithShape="1">
          <a:blip r:embed="rId3">
            <a:alphaModFix amt="80000"/>
          </a:blip>
          <a:srcRect/>
          <a:stretch/>
        </p:blipFill>
        <p:spPr>
          <a:xfrm rot="-2217028">
            <a:off x="-1869545" y="-296108"/>
            <a:ext cx="13492689" cy="7947608"/>
          </a:xfrm>
          <a:prstGeom prst="rect">
            <a:avLst/>
          </a:prstGeom>
          <a:noFill/>
          <a:ln>
            <a:noFill/>
          </a:ln>
        </p:spPr>
      </p:pic>
      <p:sp>
        <p:nvSpPr>
          <p:cNvPr id="303" name="Google Shape;303;p15"/>
          <p:cNvSpPr/>
          <p:nvPr/>
        </p:nvSpPr>
        <p:spPr>
          <a:xfrm>
            <a:off x="2105116" y="1676399"/>
            <a:ext cx="5937671" cy="5045075"/>
          </a:xfrm>
          <a:custGeom>
            <a:avLst/>
            <a:gdLst/>
            <a:ahLst/>
            <a:cxnLst/>
            <a:rect l="l" t="t" r="r" b="b"/>
            <a:pathLst>
              <a:path w="7391155" h="3352155" extrusionOk="0">
                <a:moveTo>
                  <a:pt x="7391155" y="279400"/>
                </a:moveTo>
                <a:lnTo>
                  <a:pt x="7391155" y="0"/>
                </a:lnTo>
                <a:lnTo>
                  <a:pt x="0" y="0"/>
                </a:lnTo>
                <a:lnTo>
                  <a:pt x="0" y="3352155"/>
                </a:lnTo>
                <a:lnTo>
                  <a:pt x="7391155" y="3352155"/>
                </a:lnTo>
                <a:lnTo>
                  <a:pt x="7391155" y="279400"/>
                </a:lnTo>
                <a:close/>
                <a:moveTo>
                  <a:pt x="7312415" y="279400"/>
                </a:moveTo>
                <a:lnTo>
                  <a:pt x="7312415" y="3273415"/>
                </a:lnTo>
                <a:lnTo>
                  <a:pt x="78740" y="3273415"/>
                </a:lnTo>
                <a:lnTo>
                  <a:pt x="78740" y="78740"/>
                </a:lnTo>
                <a:lnTo>
                  <a:pt x="7312415" y="78740"/>
                </a:lnTo>
                <a:lnTo>
                  <a:pt x="7312415" y="279400"/>
                </a:lnTo>
                <a:close/>
              </a:path>
            </a:pathLst>
          </a:custGeom>
          <a:solidFill>
            <a:srgbClr val="FFFFFF"/>
          </a:solidFill>
          <a:ln>
            <a:noFill/>
          </a:ln>
        </p:spPr>
      </p:sp>
      <p:sp>
        <p:nvSpPr>
          <p:cNvPr id="304" name="Google Shape;304;p15"/>
          <p:cNvSpPr txBox="1"/>
          <p:nvPr/>
        </p:nvSpPr>
        <p:spPr>
          <a:xfrm>
            <a:off x="2271757" y="2136158"/>
            <a:ext cx="5486400" cy="3508333"/>
          </a:xfrm>
          <a:prstGeom prst="rect">
            <a:avLst/>
          </a:prstGeom>
          <a:noFill/>
          <a:ln>
            <a:noFill/>
          </a:ln>
        </p:spPr>
        <p:txBody>
          <a:bodyPr spcFirstLastPara="1" wrap="square" lIns="0" tIns="0" rIns="0" bIns="0" anchor="t" anchorCtr="0">
            <a:spAutoFit/>
          </a:bodyPr>
          <a:lstStyle/>
          <a:p>
            <a:pPr marL="0" marR="0" lvl="0" indent="0" algn="ctr" rtl="0">
              <a:lnSpc>
                <a:spcPct val="98100"/>
              </a:lnSpc>
              <a:spcBef>
                <a:spcPts val="0"/>
              </a:spcBef>
              <a:spcAft>
                <a:spcPts val="0"/>
              </a:spcAft>
              <a:buNone/>
            </a:pPr>
            <a:r>
              <a:rPr lang="en-US" sz="4000" b="1" dirty="0">
                <a:solidFill>
                  <a:schemeClr val="lt1"/>
                </a:solidFill>
                <a:latin typeface="Open Sans ExtraBold"/>
                <a:ea typeface="Open Sans ExtraBold"/>
                <a:cs typeface="Open Sans ExtraBold"/>
                <a:sym typeface="Open Sans ExtraBold"/>
              </a:rPr>
              <a:t>2.DATA MODELING</a:t>
            </a:r>
            <a:endParaRPr dirty="0"/>
          </a:p>
          <a:p>
            <a:pPr marL="0" marR="0" lvl="0" indent="0" algn="ctr" rtl="0">
              <a:lnSpc>
                <a:spcPct val="98100"/>
              </a:lnSpc>
              <a:spcBef>
                <a:spcPts val="0"/>
              </a:spcBef>
              <a:spcAft>
                <a:spcPts val="0"/>
              </a:spcAft>
              <a:buNone/>
            </a:pPr>
            <a:endParaRPr sz="4000" b="1" dirty="0">
              <a:solidFill>
                <a:schemeClr val="lt1"/>
              </a:solidFill>
              <a:latin typeface="Open Sans ExtraBold"/>
              <a:ea typeface="Open Sans ExtraBold"/>
              <a:cs typeface="Open Sans ExtraBold"/>
              <a:sym typeface="Open Sans ExtraBold"/>
            </a:endParaRPr>
          </a:p>
          <a:p>
            <a:pPr marL="571500" marR="0" lvl="0" indent="-571500" algn="l" rtl="0">
              <a:lnSpc>
                <a:spcPct val="98100"/>
              </a:lnSpc>
              <a:spcBef>
                <a:spcPts val="0"/>
              </a:spcBef>
              <a:spcAft>
                <a:spcPts val="0"/>
              </a:spcAft>
              <a:buClr>
                <a:schemeClr val="lt1"/>
              </a:buClr>
              <a:buSzPts val="4000"/>
              <a:buFont typeface="Arial"/>
              <a:buChar char="•"/>
            </a:pPr>
            <a:r>
              <a:rPr lang="en-US" sz="4000" b="1" dirty="0">
                <a:solidFill>
                  <a:schemeClr val="lt1"/>
                </a:solidFill>
                <a:latin typeface="Open Sans ExtraBold"/>
                <a:ea typeface="Open Sans ExtraBold"/>
                <a:cs typeface="Open Sans ExtraBold"/>
                <a:sym typeface="Open Sans ExtraBold"/>
              </a:rPr>
              <a:t>Decision Tree</a:t>
            </a:r>
            <a:endParaRPr dirty="0"/>
          </a:p>
          <a:p>
            <a:pPr marL="571500" marR="0" lvl="0" indent="-317500" algn="l" rtl="0">
              <a:lnSpc>
                <a:spcPct val="98100"/>
              </a:lnSpc>
              <a:spcBef>
                <a:spcPts val="0"/>
              </a:spcBef>
              <a:spcAft>
                <a:spcPts val="0"/>
              </a:spcAft>
              <a:buClr>
                <a:schemeClr val="dk1"/>
              </a:buClr>
              <a:buSzPts val="4000"/>
              <a:buFont typeface="Arial"/>
              <a:buNone/>
            </a:pPr>
            <a:endParaRPr sz="4000" b="1" dirty="0">
              <a:solidFill>
                <a:schemeClr val="lt1"/>
              </a:solidFill>
              <a:latin typeface="Open Sans ExtraBold"/>
              <a:ea typeface="Open Sans ExtraBold"/>
              <a:cs typeface="Open Sans ExtraBold"/>
              <a:sym typeface="Open Sans ExtraBold"/>
            </a:endParaRPr>
          </a:p>
          <a:p>
            <a:pPr marL="571500" marR="0" lvl="0" indent="-571500" algn="l" rtl="0">
              <a:lnSpc>
                <a:spcPct val="98100"/>
              </a:lnSpc>
              <a:spcBef>
                <a:spcPts val="0"/>
              </a:spcBef>
              <a:spcAft>
                <a:spcPts val="0"/>
              </a:spcAft>
              <a:buClr>
                <a:schemeClr val="lt1"/>
              </a:buClr>
              <a:buSzPts val="4000"/>
              <a:buFont typeface="Arial"/>
              <a:buChar char="•"/>
            </a:pPr>
            <a:r>
              <a:rPr lang="en-US" sz="4000" b="1" dirty="0">
                <a:solidFill>
                  <a:schemeClr val="lt1"/>
                </a:solidFill>
                <a:latin typeface="Open Sans ExtraBold"/>
                <a:ea typeface="Open Sans ExtraBold"/>
                <a:cs typeface="Open Sans ExtraBold"/>
                <a:sym typeface="Open Sans ExtraBold"/>
              </a:rPr>
              <a:t>Naïve Bayes </a:t>
            </a:r>
            <a:endParaRPr dirty="0"/>
          </a:p>
          <a:p>
            <a:pPr marL="571500" marR="0" lvl="0" indent="-317500" algn="l" rtl="0">
              <a:lnSpc>
                <a:spcPct val="98100"/>
              </a:lnSpc>
              <a:spcBef>
                <a:spcPts val="0"/>
              </a:spcBef>
              <a:spcAft>
                <a:spcPts val="0"/>
              </a:spcAft>
              <a:buClr>
                <a:schemeClr val="dk1"/>
              </a:buClr>
              <a:buSzPts val="4000"/>
              <a:buFont typeface="Arial"/>
              <a:buNone/>
            </a:pPr>
            <a:endParaRPr sz="4000" b="1" dirty="0">
              <a:solidFill>
                <a:schemeClr val="lt1"/>
              </a:solidFill>
              <a:latin typeface="Open Sans ExtraBold"/>
              <a:ea typeface="Open Sans ExtraBold"/>
              <a:cs typeface="Open Sans ExtraBold"/>
              <a:sym typeface="Open Sans ExtraBold"/>
            </a:endParaRPr>
          </a:p>
          <a:p>
            <a:pPr marL="571500" marR="0" lvl="0" indent="-571500" algn="l" rtl="0">
              <a:lnSpc>
                <a:spcPct val="98100"/>
              </a:lnSpc>
              <a:spcBef>
                <a:spcPts val="0"/>
              </a:spcBef>
              <a:spcAft>
                <a:spcPts val="0"/>
              </a:spcAft>
              <a:buClr>
                <a:schemeClr val="lt1"/>
              </a:buClr>
              <a:buSzPts val="4000"/>
              <a:buFont typeface="Arial"/>
              <a:buChar char="•"/>
            </a:pPr>
            <a:r>
              <a:rPr lang="en-US" sz="4000" b="1" dirty="0">
                <a:solidFill>
                  <a:schemeClr val="lt1"/>
                </a:solidFill>
                <a:latin typeface="Open Sans ExtraBold"/>
                <a:ea typeface="Open Sans ExtraBold"/>
                <a:cs typeface="Open Sans ExtraBold"/>
                <a:sym typeface="Open Sans ExtraBold"/>
              </a:rPr>
              <a:t>Logical Regression</a:t>
            </a:r>
            <a:endParaRPr dirty="0"/>
          </a:p>
        </p:txBody>
      </p:sp>
      <p:sp>
        <p:nvSpPr>
          <p:cNvPr id="305" name="Google Shape;305;p1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15</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pic>
        <p:nvPicPr>
          <p:cNvPr id="310" name="Google Shape;310;p16"/>
          <p:cNvPicPr preferRelativeResize="0"/>
          <p:nvPr/>
        </p:nvPicPr>
        <p:blipFill rotWithShape="1">
          <a:blip r:embed="rId3">
            <a:alphaModFix amt="80000"/>
          </a:blip>
          <a:srcRect/>
          <a:stretch/>
        </p:blipFill>
        <p:spPr>
          <a:xfrm rot="2211922">
            <a:off x="5537732" y="-989175"/>
            <a:ext cx="7803714" cy="3552640"/>
          </a:xfrm>
          <a:prstGeom prst="rect">
            <a:avLst/>
          </a:prstGeom>
          <a:noFill/>
          <a:ln>
            <a:noFill/>
          </a:ln>
        </p:spPr>
      </p:pic>
      <p:sp>
        <p:nvSpPr>
          <p:cNvPr id="311" name="Google Shape;311;p16"/>
          <p:cNvSpPr txBox="1"/>
          <p:nvPr/>
        </p:nvSpPr>
        <p:spPr>
          <a:xfrm>
            <a:off x="0" y="38100"/>
            <a:ext cx="5428261" cy="1000274"/>
          </a:xfrm>
          <a:prstGeom prst="rect">
            <a:avLst/>
          </a:prstGeom>
          <a:noFill/>
          <a:ln>
            <a:noFill/>
          </a:ln>
        </p:spPr>
        <p:txBody>
          <a:bodyPr spcFirstLastPara="1" wrap="square" lIns="0" tIns="0" rIns="0" bIns="0" anchor="t" anchorCtr="0">
            <a:spAutoFit/>
          </a:bodyPr>
          <a:lstStyle/>
          <a:p>
            <a:pPr marL="0" marR="0" lvl="0" indent="0" algn="ctr" rtl="0">
              <a:lnSpc>
                <a:spcPct val="218000"/>
              </a:lnSpc>
              <a:spcBef>
                <a:spcPts val="0"/>
              </a:spcBef>
              <a:spcAft>
                <a:spcPts val="0"/>
              </a:spcAft>
              <a:buNone/>
            </a:pPr>
            <a:endParaRPr sz="1800">
              <a:solidFill>
                <a:schemeClr val="dk1"/>
              </a:solidFill>
              <a:latin typeface="Calibri"/>
              <a:ea typeface="Calibri"/>
              <a:cs typeface="Calibri"/>
              <a:sym typeface="Calibri"/>
            </a:endParaRPr>
          </a:p>
          <a:p>
            <a:pPr marL="0" marR="0" lvl="0" indent="0" algn="ctr" rtl="0">
              <a:lnSpc>
                <a:spcPct val="109000"/>
              </a:lnSpc>
              <a:spcBef>
                <a:spcPts val="0"/>
              </a:spcBef>
              <a:spcAft>
                <a:spcPts val="0"/>
              </a:spcAft>
              <a:buNone/>
            </a:pPr>
            <a:endParaRPr sz="3600" b="1">
              <a:solidFill>
                <a:srgbClr val="00ABBC"/>
              </a:solidFill>
              <a:latin typeface="Open Sans ExtraBold"/>
              <a:ea typeface="Open Sans ExtraBold"/>
              <a:cs typeface="Open Sans ExtraBold"/>
              <a:sym typeface="Open Sans ExtraBold"/>
            </a:endParaRPr>
          </a:p>
        </p:txBody>
      </p:sp>
      <p:sp>
        <p:nvSpPr>
          <p:cNvPr id="312" name="Google Shape;312;p16"/>
          <p:cNvSpPr txBox="1"/>
          <p:nvPr/>
        </p:nvSpPr>
        <p:spPr>
          <a:xfrm>
            <a:off x="838200" y="1162076"/>
            <a:ext cx="5669498" cy="449517"/>
          </a:xfrm>
          <a:prstGeom prst="rect">
            <a:avLst/>
          </a:prstGeom>
          <a:noFill/>
          <a:ln>
            <a:noFill/>
          </a:ln>
        </p:spPr>
        <p:txBody>
          <a:bodyPr spcFirstLastPara="1" wrap="square" lIns="0" tIns="0" rIns="0" bIns="0" anchor="t" anchorCtr="0">
            <a:spAutoFit/>
          </a:bodyPr>
          <a:lstStyle/>
          <a:p>
            <a:pPr marL="528320" marR="0" lvl="1" indent="-264160" algn="l" rtl="0">
              <a:lnSpc>
                <a:spcPct val="109000"/>
              </a:lnSpc>
              <a:spcBef>
                <a:spcPts val="0"/>
              </a:spcBef>
              <a:spcAft>
                <a:spcPts val="0"/>
              </a:spcAft>
              <a:buClr>
                <a:srgbClr val="00ABBC"/>
              </a:buClr>
              <a:buSzPts val="3200"/>
              <a:buFont typeface="Arial"/>
              <a:buChar char="•"/>
            </a:pPr>
            <a:r>
              <a:rPr lang="en-US" sz="3200" b="1" i="0" u="none" strike="noStrike" cap="none">
                <a:solidFill>
                  <a:srgbClr val="00ABBC"/>
                </a:solidFill>
                <a:latin typeface="Open Sans"/>
                <a:ea typeface="Open Sans"/>
                <a:cs typeface="Open Sans"/>
                <a:sym typeface="Open Sans"/>
              </a:rPr>
              <a:t>Decision Tree</a:t>
            </a:r>
            <a:endParaRPr/>
          </a:p>
        </p:txBody>
      </p:sp>
      <p:sp>
        <p:nvSpPr>
          <p:cNvPr id="313" name="Google Shape;313;p16"/>
          <p:cNvSpPr txBox="1"/>
          <p:nvPr/>
        </p:nvSpPr>
        <p:spPr>
          <a:xfrm>
            <a:off x="223929" y="1970666"/>
            <a:ext cx="2514600" cy="276999"/>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800" b="1" u="sng">
                <a:solidFill>
                  <a:schemeClr val="dk1"/>
                </a:solidFill>
                <a:latin typeface="Calibri"/>
                <a:ea typeface="Calibri"/>
                <a:cs typeface="Calibri"/>
                <a:sym typeface="Calibri"/>
              </a:rPr>
              <a:t>Dataset Split Experiment</a:t>
            </a:r>
            <a:endParaRPr sz="1600">
              <a:solidFill>
                <a:schemeClr val="dk1"/>
              </a:solidFill>
              <a:latin typeface="Calibri"/>
              <a:ea typeface="Calibri"/>
              <a:cs typeface="Calibri"/>
              <a:sym typeface="Calibri"/>
            </a:endParaRPr>
          </a:p>
        </p:txBody>
      </p:sp>
      <p:pic>
        <p:nvPicPr>
          <p:cNvPr id="314" name="Google Shape;314;p16"/>
          <p:cNvPicPr preferRelativeResize="0"/>
          <p:nvPr/>
        </p:nvPicPr>
        <p:blipFill rotWithShape="1">
          <a:blip r:embed="rId4">
            <a:alphaModFix/>
          </a:blip>
          <a:srcRect/>
          <a:stretch/>
        </p:blipFill>
        <p:spPr>
          <a:xfrm>
            <a:off x="443959" y="2257943"/>
            <a:ext cx="6457980" cy="2276916"/>
          </a:xfrm>
          <a:prstGeom prst="rect">
            <a:avLst/>
          </a:prstGeom>
          <a:noFill/>
          <a:ln>
            <a:noFill/>
          </a:ln>
        </p:spPr>
      </p:pic>
      <p:pic>
        <p:nvPicPr>
          <p:cNvPr id="315" name="Google Shape;315;p16"/>
          <p:cNvPicPr preferRelativeResize="0"/>
          <p:nvPr/>
        </p:nvPicPr>
        <p:blipFill rotWithShape="1">
          <a:blip r:embed="rId5">
            <a:alphaModFix/>
          </a:blip>
          <a:srcRect l="5765" t="-1320" r="11031" b="1320"/>
          <a:stretch/>
        </p:blipFill>
        <p:spPr>
          <a:xfrm>
            <a:off x="7010400" y="951896"/>
            <a:ext cx="2552941" cy="4639948"/>
          </a:xfrm>
          <a:prstGeom prst="rect">
            <a:avLst/>
          </a:prstGeom>
          <a:noFill/>
          <a:ln>
            <a:noFill/>
          </a:ln>
        </p:spPr>
      </p:pic>
      <p:sp>
        <p:nvSpPr>
          <p:cNvPr id="316" name="Google Shape;316;p16"/>
          <p:cNvSpPr/>
          <p:nvPr/>
        </p:nvSpPr>
        <p:spPr>
          <a:xfrm>
            <a:off x="223929" y="4910353"/>
            <a:ext cx="7344270" cy="702372"/>
          </a:xfrm>
          <a:prstGeom prst="rect">
            <a:avLst/>
          </a:prstGeom>
          <a:noFill/>
          <a:ln>
            <a:noFill/>
          </a:ln>
        </p:spPr>
        <p:txBody>
          <a:bodyPr spcFirstLastPara="1" wrap="square" lIns="91425" tIns="45700" rIns="91425" bIns="45700" anchor="t" anchorCtr="0">
            <a:spAutoFit/>
          </a:bodyPr>
          <a:lstStyle/>
          <a:p>
            <a:pPr marL="342900" marR="0" lvl="0" indent="-342900" algn="l" rtl="0">
              <a:lnSpc>
                <a:spcPct val="115000"/>
              </a:lnSpc>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Default (pruned): 74.17% accuracy, tree has 6 leaves, 11 nodes</a:t>
            </a:r>
            <a:endParaRPr/>
          </a:p>
          <a:p>
            <a:pPr marL="342900" marR="0" lvl="0" indent="-342900" algn="l" rtl="0">
              <a:lnSpc>
                <a:spcPct val="115000"/>
              </a:lnSpc>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Unpruned:           74.16% accuracy              10 leaves, 19 nodes</a:t>
            </a:r>
            <a:endParaRPr sz="1800">
              <a:solidFill>
                <a:schemeClr val="dk1"/>
              </a:solidFill>
              <a:latin typeface="Arial"/>
              <a:ea typeface="Arial"/>
              <a:cs typeface="Arial"/>
              <a:sym typeface="Arial"/>
            </a:endParaRPr>
          </a:p>
        </p:txBody>
      </p:sp>
      <p:sp>
        <p:nvSpPr>
          <p:cNvPr id="317" name="Google Shape;317;p1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16</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pic>
        <p:nvPicPr>
          <p:cNvPr id="322" name="Google Shape;322;p17"/>
          <p:cNvPicPr preferRelativeResize="0"/>
          <p:nvPr/>
        </p:nvPicPr>
        <p:blipFill rotWithShape="1">
          <a:blip r:embed="rId3">
            <a:alphaModFix amt="80000"/>
          </a:blip>
          <a:srcRect/>
          <a:stretch/>
        </p:blipFill>
        <p:spPr>
          <a:xfrm rot="2211922">
            <a:off x="5851742" y="-1138512"/>
            <a:ext cx="7803714" cy="3552640"/>
          </a:xfrm>
          <a:prstGeom prst="rect">
            <a:avLst/>
          </a:prstGeom>
          <a:noFill/>
          <a:ln>
            <a:noFill/>
          </a:ln>
        </p:spPr>
      </p:pic>
      <p:sp>
        <p:nvSpPr>
          <p:cNvPr id="323" name="Google Shape;323;p17"/>
          <p:cNvSpPr txBox="1"/>
          <p:nvPr/>
        </p:nvSpPr>
        <p:spPr>
          <a:xfrm>
            <a:off x="471159" y="651464"/>
            <a:ext cx="5669498" cy="449517"/>
          </a:xfrm>
          <a:prstGeom prst="rect">
            <a:avLst/>
          </a:prstGeom>
          <a:noFill/>
          <a:ln>
            <a:noFill/>
          </a:ln>
        </p:spPr>
        <p:txBody>
          <a:bodyPr spcFirstLastPara="1" wrap="square" lIns="0" tIns="0" rIns="0" bIns="0" anchor="t" anchorCtr="0">
            <a:spAutoFit/>
          </a:bodyPr>
          <a:lstStyle/>
          <a:p>
            <a:pPr marL="528320" marR="0" lvl="1" indent="-264160" algn="l" rtl="0">
              <a:lnSpc>
                <a:spcPct val="109000"/>
              </a:lnSpc>
              <a:spcBef>
                <a:spcPts val="0"/>
              </a:spcBef>
              <a:spcAft>
                <a:spcPts val="0"/>
              </a:spcAft>
              <a:buClr>
                <a:srgbClr val="00ABBC"/>
              </a:buClr>
              <a:buSzPts val="3200"/>
              <a:buFont typeface="Arial"/>
              <a:buChar char="•"/>
            </a:pPr>
            <a:r>
              <a:rPr lang="en-US" sz="3200" b="1" i="0" u="none" strike="noStrike" cap="none">
                <a:solidFill>
                  <a:srgbClr val="00ABBC"/>
                </a:solidFill>
                <a:latin typeface="Open Sans"/>
                <a:ea typeface="Open Sans"/>
                <a:cs typeface="Open Sans"/>
                <a:sym typeface="Open Sans"/>
              </a:rPr>
              <a:t>Naive Bayes</a:t>
            </a:r>
            <a:endParaRPr/>
          </a:p>
        </p:txBody>
      </p:sp>
      <p:pic>
        <p:nvPicPr>
          <p:cNvPr id="324" name="Google Shape;324;p17"/>
          <p:cNvPicPr preferRelativeResize="0"/>
          <p:nvPr/>
        </p:nvPicPr>
        <p:blipFill rotWithShape="1">
          <a:blip r:embed="rId4">
            <a:alphaModFix/>
          </a:blip>
          <a:srcRect/>
          <a:stretch/>
        </p:blipFill>
        <p:spPr>
          <a:xfrm>
            <a:off x="471159" y="2094784"/>
            <a:ext cx="8077200" cy="2797654"/>
          </a:xfrm>
          <a:prstGeom prst="rect">
            <a:avLst/>
          </a:prstGeom>
          <a:noFill/>
          <a:ln>
            <a:noFill/>
          </a:ln>
        </p:spPr>
      </p:pic>
      <p:pic>
        <p:nvPicPr>
          <p:cNvPr id="325" name="Google Shape;325;p17"/>
          <p:cNvPicPr preferRelativeResize="0"/>
          <p:nvPr/>
        </p:nvPicPr>
        <p:blipFill rotWithShape="1">
          <a:blip r:embed="rId5">
            <a:alphaModFix/>
          </a:blip>
          <a:srcRect/>
          <a:stretch/>
        </p:blipFill>
        <p:spPr>
          <a:xfrm>
            <a:off x="3810000" y="1296865"/>
            <a:ext cx="2743200" cy="611945"/>
          </a:xfrm>
          <a:prstGeom prst="rect">
            <a:avLst/>
          </a:prstGeom>
          <a:noFill/>
          <a:ln>
            <a:noFill/>
          </a:ln>
        </p:spPr>
      </p:pic>
      <p:sp>
        <p:nvSpPr>
          <p:cNvPr id="326" name="Google Shape;326;p1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17</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pic>
        <p:nvPicPr>
          <p:cNvPr id="331" name="Google Shape;331;p18"/>
          <p:cNvPicPr preferRelativeResize="0"/>
          <p:nvPr/>
        </p:nvPicPr>
        <p:blipFill rotWithShape="1">
          <a:blip r:embed="rId3">
            <a:alphaModFix amt="80000"/>
          </a:blip>
          <a:srcRect/>
          <a:stretch/>
        </p:blipFill>
        <p:spPr>
          <a:xfrm rot="2211922">
            <a:off x="5695692" y="-1062312"/>
            <a:ext cx="7803714" cy="3552640"/>
          </a:xfrm>
          <a:prstGeom prst="rect">
            <a:avLst/>
          </a:prstGeom>
          <a:noFill/>
          <a:ln>
            <a:noFill/>
          </a:ln>
        </p:spPr>
      </p:pic>
      <p:sp>
        <p:nvSpPr>
          <p:cNvPr id="332" name="Google Shape;332;p18"/>
          <p:cNvSpPr txBox="1"/>
          <p:nvPr/>
        </p:nvSpPr>
        <p:spPr>
          <a:xfrm>
            <a:off x="471159" y="651464"/>
            <a:ext cx="5669498" cy="449517"/>
          </a:xfrm>
          <a:prstGeom prst="rect">
            <a:avLst/>
          </a:prstGeom>
          <a:noFill/>
          <a:ln>
            <a:noFill/>
          </a:ln>
        </p:spPr>
        <p:txBody>
          <a:bodyPr spcFirstLastPara="1" wrap="square" lIns="0" tIns="0" rIns="0" bIns="0" anchor="t" anchorCtr="0">
            <a:spAutoFit/>
          </a:bodyPr>
          <a:lstStyle/>
          <a:p>
            <a:pPr marL="528320" marR="0" lvl="1" indent="-264160" algn="l" rtl="0">
              <a:lnSpc>
                <a:spcPct val="109000"/>
              </a:lnSpc>
              <a:spcBef>
                <a:spcPts val="0"/>
              </a:spcBef>
              <a:spcAft>
                <a:spcPts val="0"/>
              </a:spcAft>
              <a:buClr>
                <a:srgbClr val="00ABBC"/>
              </a:buClr>
              <a:buSzPts val="3200"/>
              <a:buFont typeface="Arial"/>
              <a:buChar char="•"/>
            </a:pPr>
            <a:r>
              <a:rPr lang="en-US" sz="3200" b="1" i="0" u="none" strike="noStrike" cap="none">
                <a:solidFill>
                  <a:srgbClr val="00ABBC"/>
                </a:solidFill>
                <a:latin typeface="Open Sans"/>
                <a:ea typeface="Open Sans"/>
                <a:cs typeface="Open Sans"/>
                <a:sym typeface="Open Sans"/>
              </a:rPr>
              <a:t>Logical Regression</a:t>
            </a:r>
            <a:endParaRPr/>
          </a:p>
        </p:txBody>
      </p:sp>
      <p:pic>
        <p:nvPicPr>
          <p:cNvPr id="333" name="Google Shape;333;p18"/>
          <p:cNvPicPr preferRelativeResize="0"/>
          <p:nvPr/>
        </p:nvPicPr>
        <p:blipFill rotWithShape="1">
          <a:blip r:embed="rId4">
            <a:alphaModFix/>
          </a:blip>
          <a:srcRect/>
          <a:stretch/>
        </p:blipFill>
        <p:spPr>
          <a:xfrm>
            <a:off x="228600" y="2209800"/>
            <a:ext cx="8698319" cy="3121955"/>
          </a:xfrm>
          <a:prstGeom prst="rect">
            <a:avLst/>
          </a:prstGeom>
          <a:noFill/>
          <a:ln>
            <a:noFill/>
          </a:ln>
        </p:spPr>
      </p:pic>
      <p:sp>
        <p:nvSpPr>
          <p:cNvPr id="334" name="Google Shape;334;p1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18</a:t>
            </a:fld>
            <a:endParaRPr/>
          </a:p>
        </p:txBody>
      </p:sp>
      <p:sp>
        <p:nvSpPr>
          <p:cNvPr id="335" name="Google Shape;335;p18"/>
          <p:cNvSpPr txBox="1"/>
          <p:nvPr/>
        </p:nvSpPr>
        <p:spPr>
          <a:xfrm>
            <a:off x="360700" y="1244200"/>
            <a:ext cx="8007900" cy="876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solidFill>
                  <a:schemeClr val="dk1"/>
                </a:solidFill>
              </a:rPr>
              <a:t>Logistic regression is a supervised classification algorithm that can predict the probability of a dependent variable.</a:t>
            </a:r>
            <a:endParaRPr sz="1800">
              <a:latin typeface="Calibri"/>
              <a:ea typeface="Calibri"/>
              <a:cs typeface="Calibri"/>
              <a:sym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pic>
        <p:nvPicPr>
          <p:cNvPr id="340" name="Google Shape;340;p19"/>
          <p:cNvPicPr preferRelativeResize="0"/>
          <p:nvPr/>
        </p:nvPicPr>
        <p:blipFill rotWithShape="1">
          <a:blip r:embed="rId3">
            <a:alphaModFix amt="80000"/>
          </a:blip>
          <a:srcRect/>
          <a:stretch/>
        </p:blipFill>
        <p:spPr>
          <a:xfrm rot="2211922">
            <a:off x="5695692" y="-1062312"/>
            <a:ext cx="7803714" cy="3552640"/>
          </a:xfrm>
          <a:prstGeom prst="rect">
            <a:avLst/>
          </a:prstGeom>
          <a:noFill/>
          <a:ln>
            <a:noFill/>
          </a:ln>
        </p:spPr>
      </p:pic>
      <p:sp>
        <p:nvSpPr>
          <p:cNvPr id="341" name="Google Shape;341;p19"/>
          <p:cNvSpPr txBox="1"/>
          <p:nvPr/>
        </p:nvSpPr>
        <p:spPr>
          <a:xfrm>
            <a:off x="486234" y="622614"/>
            <a:ext cx="5669400" cy="449400"/>
          </a:xfrm>
          <a:prstGeom prst="rect">
            <a:avLst/>
          </a:prstGeom>
          <a:noFill/>
          <a:ln>
            <a:noFill/>
          </a:ln>
        </p:spPr>
        <p:txBody>
          <a:bodyPr spcFirstLastPara="1" wrap="square" lIns="0" tIns="0" rIns="0" bIns="0" anchor="t" anchorCtr="0">
            <a:spAutoFit/>
          </a:bodyPr>
          <a:lstStyle/>
          <a:p>
            <a:pPr marL="528320" marR="0" lvl="1" indent="-264160" algn="l" rtl="0">
              <a:lnSpc>
                <a:spcPct val="109000"/>
              </a:lnSpc>
              <a:spcBef>
                <a:spcPts val="0"/>
              </a:spcBef>
              <a:spcAft>
                <a:spcPts val="0"/>
              </a:spcAft>
              <a:buClr>
                <a:srgbClr val="00ABBC"/>
              </a:buClr>
              <a:buSzPts val="3200"/>
              <a:buFont typeface="Arial"/>
              <a:buChar char="•"/>
            </a:pPr>
            <a:r>
              <a:rPr lang="en-US" sz="3200" b="1" i="0" u="none" strike="noStrike" cap="none">
                <a:solidFill>
                  <a:srgbClr val="00ABBC"/>
                </a:solidFill>
                <a:latin typeface="Open Sans"/>
                <a:ea typeface="Open Sans"/>
                <a:cs typeface="Open Sans"/>
                <a:sym typeface="Open Sans"/>
              </a:rPr>
              <a:t>ROC Curves</a:t>
            </a:r>
            <a:endParaRPr/>
          </a:p>
        </p:txBody>
      </p:sp>
      <p:pic>
        <p:nvPicPr>
          <p:cNvPr id="342" name="Google Shape;342;p19"/>
          <p:cNvPicPr preferRelativeResize="0"/>
          <p:nvPr/>
        </p:nvPicPr>
        <p:blipFill rotWithShape="1">
          <a:blip r:embed="rId4">
            <a:alphaModFix/>
          </a:blip>
          <a:srcRect/>
          <a:stretch/>
        </p:blipFill>
        <p:spPr>
          <a:xfrm>
            <a:off x="4895355" y="4222760"/>
            <a:ext cx="3749157" cy="2254240"/>
          </a:xfrm>
          <a:prstGeom prst="rect">
            <a:avLst/>
          </a:prstGeom>
          <a:noFill/>
          <a:ln>
            <a:noFill/>
          </a:ln>
        </p:spPr>
      </p:pic>
      <p:pic>
        <p:nvPicPr>
          <p:cNvPr id="343" name="Google Shape;343;p19"/>
          <p:cNvPicPr preferRelativeResize="0"/>
          <p:nvPr/>
        </p:nvPicPr>
        <p:blipFill rotWithShape="1">
          <a:blip r:embed="rId5">
            <a:alphaModFix/>
          </a:blip>
          <a:srcRect/>
          <a:stretch/>
        </p:blipFill>
        <p:spPr>
          <a:xfrm>
            <a:off x="990600" y="4213969"/>
            <a:ext cx="3419475" cy="2171700"/>
          </a:xfrm>
          <a:prstGeom prst="rect">
            <a:avLst/>
          </a:prstGeom>
          <a:noFill/>
          <a:ln>
            <a:noFill/>
          </a:ln>
        </p:spPr>
      </p:pic>
      <p:pic>
        <p:nvPicPr>
          <p:cNvPr id="344" name="Google Shape;344;p19"/>
          <p:cNvPicPr preferRelativeResize="0"/>
          <p:nvPr/>
        </p:nvPicPr>
        <p:blipFill rotWithShape="1">
          <a:blip r:embed="rId6">
            <a:alphaModFix/>
          </a:blip>
          <a:srcRect/>
          <a:stretch/>
        </p:blipFill>
        <p:spPr>
          <a:xfrm>
            <a:off x="3066225" y="1226425"/>
            <a:ext cx="2763724" cy="2516050"/>
          </a:xfrm>
          <a:prstGeom prst="rect">
            <a:avLst/>
          </a:prstGeom>
          <a:noFill/>
          <a:ln>
            <a:noFill/>
          </a:ln>
        </p:spPr>
      </p:pic>
      <p:sp>
        <p:nvSpPr>
          <p:cNvPr id="345" name="Google Shape;345;p19"/>
          <p:cNvSpPr/>
          <p:nvPr/>
        </p:nvSpPr>
        <p:spPr>
          <a:xfrm>
            <a:off x="3492446" y="3472934"/>
            <a:ext cx="2337499" cy="3231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500" b="1">
                <a:solidFill>
                  <a:srgbClr val="000000"/>
                </a:solidFill>
                <a:latin typeface="Arial"/>
                <a:ea typeface="Arial"/>
                <a:cs typeface="Arial"/>
                <a:sym typeface="Arial"/>
              </a:rPr>
              <a:t>X=  False Positive Rate </a:t>
            </a:r>
            <a:endParaRPr sz="1500">
              <a:solidFill>
                <a:schemeClr val="dk1"/>
              </a:solidFill>
              <a:latin typeface="Calibri"/>
              <a:ea typeface="Calibri"/>
              <a:cs typeface="Calibri"/>
              <a:sym typeface="Calibri"/>
            </a:endParaRPr>
          </a:p>
        </p:txBody>
      </p:sp>
      <p:sp>
        <p:nvSpPr>
          <p:cNvPr id="346" name="Google Shape;346;p19"/>
          <p:cNvSpPr/>
          <p:nvPr/>
        </p:nvSpPr>
        <p:spPr>
          <a:xfrm rot="-5400000">
            <a:off x="1860305" y="1785866"/>
            <a:ext cx="2921254" cy="102592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000000"/>
                </a:solidFill>
                <a:latin typeface="Arial"/>
                <a:ea typeface="Arial"/>
                <a:cs typeface="Arial"/>
                <a:sym typeface="Arial"/>
              </a:rPr>
              <a:t>  </a:t>
            </a:r>
            <a:r>
              <a:rPr lang="en-US" sz="1500" b="1">
                <a:solidFill>
                  <a:srgbClr val="000000"/>
                </a:solidFill>
                <a:latin typeface="Arial"/>
                <a:ea typeface="Arial"/>
                <a:cs typeface="Arial"/>
                <a:sym typeface="Arial"/>
              </a:rPr>
              <a:t>Y= True Positive Rate</a:t>
            </a:r>
            <a:endParaRPr sz="1500">
              <a:solidFill>
                <a:schemeClr val="dk1"/>
              </a:solidFill>
              <a:latin typeface="Calibri"/>
              <a:ea typeface="Calibri"/>
              <a:cs typeface="Calibri"/>
              <a:sym typeface="Calibri"/>
            </a:endParaRPr>
          </a:p>
          <a:p>
            <a:pPr marL="0" marR="0" lvl="0" indent="0" algn="l" rtl="0">
              <a:spcBef>
                <a:spcPts val="800"/>
              </a:spcBef>
              <a:spcAft>
                <a:spcPts val="0"/>
              </a:spcAft>
              <a:buNone/>
            </a:pPr>
            <a:br>
              <a:rPr lang="en-US" sz="1800">
                <a:solidFill>
                  <a:schemeClr val="dk1"/>
                </a:solidFill>
                <a:latin typeface="Calibri"/>
                <a:ea typeface="Calibri"/>
                <a:cs typeface="Calibri"/>
                <a:sym typeface="Calibri"/>
              </a:rPr>
            </a:br>
            <a:endParaRPr sz="1800">
              <a:solidFill>
                <a:schemeClr val="dk1"/>
              </a:solidFill>
              <a:latin typeface="Calibri"/>
              <a:ea typeface="Calibri"/>
              <a:cs typeface="Calibri"/>
              <a:sym typeface="Calibri"/>
            </a:endParaRPr>
          </a:p>
        </p:txBody>
      </p:sp>
      <p:sp>
        <p:nvSpPr>
          <p:cNvPr id="347" name="Google Shape;347;p19"/>
          <p:cNvSpPr/>
          <p:nvPr/>
        </p:nvSpPr>
        <p:spPr>
          <a:xfrm>
            <a:off x="1280602" y="6377216"/>
            <a:ext cx="2337499" cy="3231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500" b="1">
                <a:solidFill>
                  <a:srgbClr val="000000"/>
                </a:solidFill>
                <a:latin typeface="Arial"/>
                <a:ea typeface="Arial"/>
                <a:cs typeface="Arial"/>
                <a:sym typeface="Arial"/>
              </a:rPr>
              <a:t>X=  False Positive Rate </a:t>
            </a:r>
            <a:endParaRPr sz="1500">
              <a:solidFill>
                <a:schemeClr val="dk1"/>
              </a:solidFill>
              <a:latin typeface="Calibri"/>
              <a:ea typeface="Calibri"/>
              <a:cs typeface="Calibri"/>
              <a:sym typeface="Calibri"/>
            </a:endParaRPr>
          </a:p>
        </p:txBody>
      </p:sp>
      <p:sp>
        <p:nvSpPr>
          <p:cNvPr id="348" name="Google Shape;348;p19"/>
          <p:cNvSpPr/>
          <p:nvPr/>
        </p:nvSpPr>
        <p:spPr>
          <a:xfrm rot="-5400000">
            <a:off x="-351539" y="4690148"/>
            <a:ext cx="2921254" cy="102592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000000"/>
                </a:solidFill>
                <a:latin typeface="Arial"/>
                <a:ea typeface="Arial"/>
                <a:cs typeface="Arial"/>
                <a:sym typeface="Arial"/>
              </a:rPr>
              <a:t>  </a:t>
            </a:r>
            <a:r>
              <a:rPr lang="en-US" sz="1500" b="1">
                <a:solidFill>
                  <a:srgbClr val="000000"/>
                </a:solidFill>
                <a:latin typeface="Arial"/>
                <a:ea typeface="Arial"/>
                <a:cs typeface="Arial"/>
                <a:sym typeface="Arial"/>
              </a:rPr>
              <a:t>Y= True Positive Rate</a:t>
            </a:r>
            <a:endParaRPr sz="1500">
              <a:solidFill>
                <a:schemeClr val="dk1"/>
              </a:solidFill>
              <a:latin typeface="Calibri"/>
              <a:ea typeface="Calibri"/>
              <a:cs typeface="Calibri"/>
              <a:sym typeface="Calibri"/>
            </a:endParaRPr>
          </a:p>
          <a:p>
            <a:pPr marL="0" marR="0" lvl="0" indent="0" algn="l" rtl="0">
              <a:spcBef>
                <a:spcPts val="800"/>
              </a:spcBef>
              <a:spcAft>
                <a:spcPts val="0"/>
              </a:spcAft>
              <a:buNone/>
            </a:pPr>
            <a:br>
              <a:rPr lang="en-US" sz="1800">
                <a:solidFill>
                  <a:schemeClr val="dk1"/>
                </a:solidFill>
                <a:latin typeface="Calibri"/>
                <a:ea typeface="Calibri"/>
                <a:cs typeface="Calibri"/>
                <a:sym typeface="Calibri"/>
              </a:rPr>
            </a:br>
            <a:endParaRPr sz="1800">
              <a:solidFill>
                <a:schemeClr val="dk1"/>
              </a:solidFill>
              <a:latin typeface="Calibri"/>
              <a:ea typeface="Calibri"/>
              <a:cs typeface="Calibri"/>
              <a:sym typeface="Calibri"/>
            </a:endParaRPr>
          </a:p>
        </p:txBody>
      </p:sp>
      <p:sp>
        <p:nvSpPr>
          <p:cNvPr id="349" name="Google Shape;349;p19"/>
          <p:cNvSpPr/>
          <p:nvPr/>
        </p:nvSpPr>
        <p:spPr>
          <a:xfrm>
            <a:off x="5282661" y="6298256"/>
            <a:ext cx="2337499" cy="3231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500" b="1">
                <a:solidFill>
                  <a:srgbClr val="000000"/>
                </a:solidFill>
                <a:latin typeface="Arial"/>
                <a:ea typeface="Arial"/>
                <a:cs typeface="Arial"/>
                <a:sym typeface="Arial"/>
              </a:rPr>
              <a:t>X=  False Positive Rate </a:t>
            </a:r>
            <a:endParaRPr sz="1500">
              <a:solidFill>
                <a:schemeClr val="dk1"/>
              </a:solidFill>
              <a:latin typeface="Calibri"/>
              <a:ea typeface="Calibri"/>
              <a:cs typeface="Calibri"/>
              <a:sym typeface="Calibri"/>
            </a:endParaRPr>
          </a:p>
        </p:txBody>
      </p:sp>
      <p:sp>
        <p:nvSpPr>
          <p:cNvPr id="350" name="Google Shape;350;p19"/>
          <p:cNvSpPr/>
          <p:nvPr/>
        </p:nvSpPr>
        <p:spPr>
          <a:xfrm rot="-5400000">
            <a:off x="3650520" y="4611188"/>
            <a:ext cx="2921254" cy="102592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000000"/>
                </a:solidFill>
                <a:latin typeface="Arial"/>
                <a:ea typeface="Arial"/>
                <a:cs typeface="Arial"/>
                <a:sym typeface="Arial"/>
              </a:rPr>
              <a:t>  </a:t>
            </a:r>
            <a:r>
              <a:rPr lang="en-US" sz="1500" b="1">
                <a:solidFill>
                  <a:srgbClr val="000000"/>
                </a:solidFill>
                <a:latin typeface="Arial"/>
                <a:ea typeface="Arial"/>
                <a:cs typeface="Arial"/>
                <a:sym typeface="Arial"/>
              </a:rPr>
              <a:t>Y= True Positive Rate</a:t>
            </a:r>
            <a:endParaRPr sz="1500">
              <a:solidFill>
                <a:schemeClr val="dk1"/>
              </a:solidFill>
              <a:latin typeface="Calibri"/>
              <a:ea typeface="Calibri"/>
              <a:cs typeface="Calibri"/>
              <a:sym typeface="Calibri"/>
            </a:endParaRPr>
          </a:p>
          <a:p>
            <a:pPr marL="0" marR="0" lvl="0" indent="0" algn="l" rtl="0">
              <a:spcBef>
                <a:spcPts val="800"/>
              </a:spcBef>
              <a:spcAft>
                <a:spcPts val="0"/>
              </a:spcAft>
              <a:buNone/>
            </a:pPr>
            <a:br>
              <a:rPr lang="en-US" sz="1800">
                <a:solidFill>
                  <a:schemeClr val="dk1"/>
                </a:solidFill>
                <a:latin typeface="Calibri"/>
                <a:ea typeface="Calibri"/>
                <a:cs typeface="Calibri"/>
                <a:sym typeface="Calibri"/>
              </a:rPr>
            </a:br>
            <a:endParaRPr sz="1800">
              <a:solidFill>
                <a:schemeClr val="dk1"/>
              </a:solidFill>
              <a:latin typeface="Calibri"/>
              <a:ea typeface="Calibri"/>
              <a:cs typeface="Calibri"/>
              <a:sym typeface="Calibri"/>
            </a:endParaRPr>
          </a:p>
        </p:txBody>
      </p:sp>
      <p:sp>
        <p:nvSpPr>
          <p:cNvPr id="351" name="Google Shape;351;p19"/>
          <p:cNvSpPr/>
          <p:nvPr/>
        </p:nvSpPr>
        <p:spPr>
          <a:xfrm>
            <a:off x="4063420" y="857104"/>
            <a:ext cx="20955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 Logic Regression </a:t>
            </a:r>
            <a:endParaRPr sz="1800">
              <a:solidFill>
                <a:schemeClr val="dk1"/>
              </a:solidFill>
              <a:latin typeface="Calibri"/>
              <a:ea typeface="Calibri"/>
              <a:cs typeface="Calibri"/>
              <a:sym typeface="Calibri"/>
            </a:endParaRPr>
          </a:p>
        </p:txBody>
      </p:sp>
      <p:sp>
        <p:nvSpPr>
          <p:cNvPr id="352" name="Google Shape;352;p19"/>
          <p:cNvSpPr/>
          <p:nvPr/>
        </p:nvSpPr>
        <p:spPr>
          <a:xfrm>
            <a:off x="6921924" y="3755514"/>
            <a:ext cx="155683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 Naïve Bayes</a:t>
            </a:r>
            <a:endParaRPr sz="1800">
              <a:solidFill>
                <a:schemeClr val="dk1"/>
              </a:solidFill>
              <a:latin typeface="Calibri"/>
              <a:ea typeface="Calibri"/>
              <a:cs typeface="Calibri"/>
              <a:sym typeface="Calibri"/>
            </a:endParaRPr>
          </a:p>
        </p:txBody>
      </p:sp>
      <p:sp>
        <p:nvSpPr>
          <p:cNvPr id="353" name="Google Shape;353;p19"/>
          <p:cNvSpPr/>
          <p:nvPr/>
        </p:nvSpPr>
        <p:spPr>
          <a:xfrm>
            <a:off x="1337332" y="3814086"/>
            <a:ext cx="1659493"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 Decision Tree</a:t>
            </a:r>
            <a:endParaRPr sz="1800">
              <a:solidFill>
                <a:schemeClr val="dk1"/>
              </a:solidFill>
              <a:latin typeface="Calibri"/>
              <a:ea typeface="Calibri"/>
              <a:cs typeface="Calibri"/>
              <a:sym typeface="Calibri"/>
            </a:endParaRPr>
          </a:p>
        </p:txBody>
      </p:sp>
      <p:sp>
        <p:nvSpPr>
          <p:cNvPr id="354" name="Google Shape;354;p1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19</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pic>
        <p:nvPicPr>
          <p:cNvPr id="97" name="Google Shape;97;p2"/>
          <p:cNvPicPr preferRelativeResize="0"/>
          <p:nvPr/>
        </p:nvPicPr>
        <p:blipFill rotWithShape="1">
          <a:blip r:embed="rId3">
            <a:alphaModFix amt="80000"/>
          </a:blip>
          <a:srcRect/>
          <a:stretch/>
        </p:blipFill>
        <p:spPr>
          <a:xfrm rot="-2217028">
            <a:off x="-2232515" y="-1173287"/>
            <a:ext cx="6924392" cy="3585772"/>
          </a:xfrm>
          <a:prstGeom prst="rect">
            <a:avLst/>
          </a:prstGeom>
          <a:noFill/>
          <a:ln>
            <a:noFill/>
          </a:ln>
        </p:spPr>
      </p:pic>
      <p:sp>
        <p:nvSpPr>
          <p:cNvPr id="98" name="Google Shape;98;p2"/>
          <p:cNvSpPr/>
          <p:nvPr/>
        </p:nvSpPr>
        <p:spPr>
          <a:xfrm>
            <a:off x="7093730" y="152400"/>
            <a:ext cx="2164080" cy="2164072"/>
          </a:xfrm>
          <a:custGeom>
            <a:avLst/>
            <a:gdLst/>
            <a:ahLst/>
            <a:cxnLst/>
            <a:rect l="l" t="t" r="r" b="b"/>
            <a:pathLst>
              <a:path w="6350000" h="6349974" extrusionOk="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rotWithShape="1">
            <a:blip r:embed="rId4">
              <a:alphaModFix/>
            </a:blip>
            <a:stretch>
              <a:fillRect l="-25045" r="-25045"/>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2"/>
          <p:cNvSpPr txBox="1"/>
          <p:nvPr/>
        </p:nvSpPr>
        <p:spPr>
          <a:xfrm>
            <a:off x="2419263" y="1720767"/>
            <a:ext cx="5124743" cy="2207912"/>
          </a:xfrm>
          <a:prstGeom prst="rect">
            <a:avLst/>
          </a:prstGeom>
          <a:noFill/>
          <a:ln>
            <a:noFill/>
          </a:ln>
        </p:spPr>
        <p:txBody>
          <a:bodyPr spcFirstLastPara="1" wrap="square" lIns="0" tIns="0" rIns="0" bIns="0" anchor="t" anchorCtr="0">
            <a:spAutoFit/>
          </a:bodyPr>
          <a:lstStyle/>
          <a:p>
            <a:pPr marL="346710" marR="0" lvl="1" indent="-173355" algn="l" rtl="0">
              <a:lnSpc>
                <a:spcPct val="140000"/>
              </a:lnSpc>
              <a:spcBef>
                <a:spcPts val="0"/>
              </a:spcBef>
              <a:spcAft>
                <a:spcPts val="0"/>
              </a:spcAft>
              <a:buClr>
                <a:srgbClr val="000000"/>
              </a:buClr>
              <a:buSzPts val="2100"/>
              <a:buFont typeface="Arial"/>
              <a:buChar char="•"/>
            </a:pPr>
            <a:r>
              <a:rPr lang="en-US" sz="2100" b="0" i="0" u="none" strike="noStrike" cap="none">
                <a:solidFill>
                  <a:srgbClr val="000000"/>
                </a:solidFill>
                <a:latin typeface="Open Sans Light"/>
                <a:ea typeface="Open Sans Light"/>
                <a:cs typeface="Open Sans Light"/>
                <a:sym typeface="Open Sans Light"/>
              </a:rPr>
              <a:t>Diabetes is a chronic condition that occurs when the body loses its ability to produce or properly use insulin.</a:t>
            </a:r>
            <a:endParaRPr sz="2100" b="0" i="0" u="none" strike="noStrike" cap="none">
              <a:solidFill>
                <a:srgbClr val="434343"/>
              </a:solidFill>
              <a:latin typeface="Open Sans Light"/>
              <a:ea typeface="Open Sans Light"/>
              <a:cs typeface="Open Sans Light"/>
              <a:sym typeface="Open Sans Light"/>
            </a:endParaRPr>
          </a:p>
          <a:p>
            <a:pPr marL="173355" marR="0" lvl="1" indent="0" algn="l" rtl="0">
              <a:lnSpc>
                <a:spcPct val="140000"/>
              </a:lnSpc>
              <a:spcBef>
                <a:spcPts val="0"/>
              </a:spcBef>
              <a:spcAft>
                <a:spcPts val="0"/>
              </a:spcAft>
              <a:buNone/>
            </a:pPr>
            <a:endParaRPr sz="2100" b="0" i="0" u="none" strike="noStrike" cap="none">
              <a:solidFill>
                <a:srgbClr val="000000"/>
              </a:solidFill>
              <a:latin typeface="Open Sans Light"/>
              <a:ea typeface="Open Sans Light"/>
              <a:cs typeface="Open Sans Light"/>
              <a:sym typeface="Open Sans Light"/>
            </a:endParaRPr>
          </a:p>
          <a:p>
            <a:pPr marL="0" marR="0" lvl="0" indent="0" algn="l" rtl="0">
              <a:lnSpc>
                <a:spcPct val="140000"/>
              </a:lnSpc>
              <a:spcBef>
                <a:spcPts val="0"/>
              </a:spcBef>
              <a:spcAft>
                <a:spcPts val="0"/>
              </a:spcAft>
              <a:buNone/>
            </a:pPr>
            <a:endParaRPr sz="2100" b="0" i="0" u="none" strike="noStrike" cap="none">
              <a:solidFill>
                <a:srgbClr val="000000"/>
              </a:solidFill>
              <a:latin typeface="Open Sans Light"/>
              <a:ea typeface="Open Sans Light"/>
              <a:cs typeface="Open Sans Light"/>
              <a:sym typeface="Open Sans Light"/>
            </a:endParaRPr>
          </a:p>
          <a:p>
            <a:pPr marL="0" marR="0" lvl="0" indent="0" algn="l" rtl="0">
              <a:lnSpc>
                <a:spcPct val="140000"/>
              </a:lnSpc>
              <a:spcBef>
                <a:spcPts val="0"/>
              </a:spcBef>
              <a:spcAft>
                <a:spcPts val="0"/>
              </a:spcAft>
              <a:buNone/>
            </a:pPr>
            <a:endParaRPr sz="2100" b="0" i="0" u="none" strike="noStrike" cap="none">
              <a:solidFill>
                <a:srgbClr val="000000"/>
              </a:solidFill>
              <a:latin typeface="Open Sans Light"/>
              <a:ea typeface="Open Sans Light"/>
              <a:cs typeface="Open Sans Light"/>
              <a:sym typeface="Open Sans Light"/>
            </a:endParaRPr>
          </a:p>
        </p:txBody>
      </p:sp>
      <p:sp>
        <p:nvSpPr>
          <p:cNvPr id="100" name="Google Shape;100;p2"/>
          <p:cNvSpPr txBox="1"/>
          <p:nvPr/>
        </p:nvSpPr>
        <p:spPr>
          <a:xfrm>
            <a:off x="-728792" y="-130749"/>
            <a:ext cx="4689707" cy="1993392"/>
          </a:xfrm>
          <a:prstGeom prst="rect">
            <a:avLst/>
          </a:prstGeom>
          <a:noFill/>
          <a:ln>
            <a:noFill/>
          </a:ln>
        </p:spPr>
        <p:txBody>
          <a:bodyPr spcFirstLastPara="1" wrap="square" lIns="0" tIns="0" rIns="0" bIns="0" anchor="t" anchorCtr="0">
            <a:spAutoFit/>
          </a:bodyPr>
          <a:lstStyle/>
          <a:p>
            <a:pPr marL="0" marR="0" lvl="0" indent="0" algn="ctr" rtl="0">
              <a:lnSpc>
                <a:spcPct val="218000"/>
              </a:lnSpc>
              <a:spcBef>
                <a:spcPts val="0"/>
              </a:spcBef>
              <a:spcAft>
                <a:spcPts val="0"/>
              </a:spcAft>
              <a:buNone/>
            </a:pPr>
            <a:endParaRPr sz="1800" b="0" i="0" u="none" strike="noStrike" cap="none">
              <a:solidFill>
                <a:schemeClr val="dk1"/>
              </a:solidFill>
              <a:latin typeface="Calibri"/>
              <a:ea typeface="Calibri"/>
              <a:cs typeface="Calibri"/>
              <a:sym typeface="Calibri"/>
            </a:endParaRPr>
          </a:p>
          <a:p>
            <a:pPr marL="0" marR="0" lvl="0" indent="0" algn="ctr" rtl="0">
              <a:lnSpc>
                <a:spcPct val="109000"/>
              </a:lnSpc>
              <a:spcBef>
                <a:spcPts val="0"/>
              </a:spcBef>
              <a:spcAft>
                <a:spcPts val="0"/>
              </a:spcAft>
              <a:buNone/>
            </a:pPr>
            <a:r>
              <a:rPr lang="en-US" sz="3600" b="1" i="0" u="none" strike="noStrike" cap="none">
                <a:solidFill>
                  <a:srgbClr val="FFFFFF"/>
                </a:solidFill>
                <a:latin typeface="Open Sans ExtraBold"/>
                <a:ea typeface="Open Sans ExtraBold"/>
                <a:cs typeface="Open Sans ExtraBold"/>
                <a:sym typeface="Open Sans ExtraBold"/>
              </a:rPr>
              <a:t>WHAT IS </a:t>
            </a:r>
            <a:endParaRPr/>
          </a:p>
          <a:p>
            <a:pPr marL="0" marR="0" lvl="0" indent="0" algn="ctr" rtl="0">
              <a:lnSpc>
                <a:spcPct val="109000"/>
              </a:lnSpc>
              <a:spcBef>
                <a:spcPts val="0"/>
              </a:spcBef>
              <a:spcAft>
                <a:spcPts val="0"/>
              </a:spcAft>
              <a:buNone/>
            </a:pPr>
            <a:r>
              <a:rPr lang="en-US" sz="3600" b="1" i="0" u="none" strike="noStrike" cap="none">
                <a:solidFill>
                  <a:srgbClr val="FFFFFF"/>
                </a:solidFill>
                <a:latin typeface="Open Sans ExtraBold"/>
                <a:ea typeface="Open Sans ExtraBold"/>
                <a:cs typeface="Open Sans ExtraBold"/>
                <a:sym typeface="Open Sans ExtraBold"/>
              </a:rPr>
              <a:t>DIABETES ?</a:t>
            </a:r>
            <a:endParaRPr/>
          </a:p>
          <a:p>
            <a:pPr marL="0" marR="0" lvl="0" indent="0" algn="ctr" rtl="0">
              <a:lnSpc>
                <a:spcPct val="109000"/>
              </a:lnSpc>
              <a:spcBef>
                <a:spcPts val="0"/>
              </a:spcBef>
              <a:spcAft>
                <a:spcPts val="0"/>
              </a:spcAft>
              <a:buNone/>
            </a:pPr>
            <a:endParaRPr sz="3600" b="1" i="0" u="none" strike="noStrike" cap="none">
              <a:solidFill>
                <a:srgbClr val="FFFFFF"/>
              </a:solidFill>
              <a:latin typeface="Open Sans ExtraBold"/>
              <a:ea typeface="Open Sans ExtraBold"/>
              <a:cs typeface="Open Sans ExtraBold"/>
              <a:sym typeface="Open Sans ExtraBold"/>
            </a:endParaRPr>
          </a:p>
        </p:txBody>
      </p:sp>
      <p:sp>
        <p:nvSpPr>
          <p:cNvPr id="101" name="Google Shape;101;p2"/>
          <p:cNvSpPr/>
          <p:nvPr/>
        </p:nvSpPr>
        <p:spPr>
          <a:xfrm>
            <a:off x="1236320" y="5071679"/>
            <a:ext cx="2726824" cy="1676400"/>
          </a:xfrm>
          <a:prstGeom prst="ellipse">
            <a:avLst/>
          </a:prstGeom>
          <a:solidFill>
            <a:schemeClr val="lt1"/>
          </a:solidFill>
          <a:ln>
            <a:noFill/>
          </a:ln>
          <a:effectLst>
            <a:outerShdw blurRad="44450" dist="27940" dir="5400000" algn="ctr">
              <a:srgbClr val="000000">
                <a:alpha val="31764"/>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0" i="0" u="none" strike="noStrike" cap="none">
                <a:solidFill>
                  <a:schemeClr val="dk1"/>
                </a:solidFill>
                <a:latin typeface="Calibri"/>
                <a:ea typeface="Calibri"/>
                <a:cs typeface="Calibri"/>
                <a:sym typeface="Calibri"/>
              </a:rPr>
              <a:t>Over 3 Million Canadians </a:t>
            </a:r>
            <a:endParaRPr/>
          </a:p>
          <a:p>
            <a:pPr marL="0" marR="0" lvl="0" indent="0" algn="ctr" rtl="0">
              <a:spcBef>
                <a:spcPts val="0"/>
              </a:spcBef>
              <a:spcAft>
                <a:spcPts val="0"/>
              </a:spcAft>
              <a:buNone/>
            </a:pPr>
            <a:r>
              <a:rPr lang="en-US" sz="1800" b="0" i="0" u="none" strike="noStrike" cap="none">
                <a:solidFill>
                  <a:schemeClr val="dk1"/>
                </a:solidFill>
                <a:latin typeface="Calibri"/>
                <a:ea typeface="Calibri"/>
                <a:cs typeface="Calibri"/>
                <a:sym typeface="Calibri"/>
              </a:rPr>
              <a:t>( 9% of the population)  </a:t>
            </a:r>
            <a:endParaRPr/>
          </a:p>
        </p:txBody>
      </p:sp>
      <p:sp>
        <p:nvSpPr>
          <p:cNvPr id="102" name="Google Shape;102;p2"/>
          <p:cNvSpPr/>
          <p:nvPr/>
        </p:nvSpPr>
        <p:spPr>
          <a:xfrm>
            <a:off x="6036920" y="3928679"/>
            <a:ext cx="2726824" cy="1676400"/>
          </a:xfrm>
          <a:prstGeom prst="ellipse">
            <a:avLst/>
          </a:prstGeom>
          <a:solidFill>
            <a:schemeClr val="lt1"/>
          </a:solidFill>
          <a:ln>
            <a:noFill/>
          </a:ln>
          <a:effectLst>
            <a:outerShdw blurRad="44450" dist="27940" dir="5400000" algn="ctr">
              <a:srgbClr val="000000">
                <a:alpha val="31764"/>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0" i="0" u="none" strike="noStrike" cap="none">
                <a:solidFill>
                  <a:schemeClr val="dk1"/>
                </a:solidFill>
                <a:latin typeface="Calibri"/>
                <a:ea typeface="Calibri"/>
                <a:cs typeface="Calibri"/>
                <a:sym typeface="Calibri"/>
              </a:rPr>
              <a:t>5 Million Canadians </a:t>
            </a:r>
            <a:endParaRPr/>
          </a:p>
          <a:p>
            <a:pPr marL="0" marR="0" lvl="0" indent="0" algn="ctr" rtl="0">
              <a:spcBef>
                <a:spcPts val="0"/>
              </a:spcBef>
              <a:spcAft>
                <a:spcPts val="0"/>
              </a:spcAft>
              <a:buNone/>
            </a:pPr>
            <a:r>
              <a:rPr lang="en-US" sz="1800" b="0" i="0" u="none" strike="noStrike" cap="none">
                <a:solidFill>
                  <a:schemeClr val="dk1"/>
                </a:solidFill>
                <a:latin typeface="Calibri"/>
                <a:ea typeface="Calibri"/>
                <a:cs typeface="Calibri"/>
                <a:sym typeface="Calibri"/>
              </a:rPr>
              <a:t>( 12% of the population)  </a:t>
            </a:r>
            <a:endParaRPr/>
          </a:p>
        </p:txBody>
      </p:sp>
      <p:pic>
        <p:nvPicPr>
          <p:cNvPr id="103" name="Google Shape;103;p2"/>
          <p:cNvPicPr preferRelativeResize="0"/>
          <p:nvPr/>
        </p:nvPicPr>
        <p:blipFill rotWithShape="1">
          <a:blip r:embed="rId5">
            <a:alphaModFix/>
          </a:blip>
          <a:srcRect/>
          <a:stretch/>
        </p:blipFill>
        <p:spPr>
          <a:xfrm>
            <a:off x="3960915" y="5540886"/>
            <a:ext cx="3048000" cy="1809750"/>
          </a:xfrm>
          <a:prstGeom prst="rect">
            <a:avLst/>
          </a:prstGeom>
          <a:noFill/>
          <a:ln>
            <a:noFill/>
          </a:ln>
        </p:spPr>
      </p:pic>
      <p:sp>
        <p:nvSpPr>
          <p:cNvPr id="104" name="Google Shape;104;p2"/>
          <p:cNvSpPr/>
          <p:nvPr/>
        </p:nvSpPr>
        <p:spPr>
          <a:xfrm rot="-1052134">
            <a:off x="3905779" y="5254432"/>
            <a:ext cx="2214392" cy="309902"/>
          </a:xfrm>
          <a:custGeom>
            <a:avLst/>
            <a:gdLst/>
            <a:ahLst/>
            <a:cxnLst/>
            <a:rect l="l" t="t" r="r" b="b"/>
            <a:pathLst>
              <a:path w="9186807" h="1360170" extrusionOk="0">
                <a:moveTo>
                  <a:pt x="9111877" y="579120"/>
                </a:moveTo>
                <a:lnTo>
                  <a:pt x="8412107" y="55880"/>
                </a:lnTo>
                <a:cubicBezTo>
                  <a:pt x="8338447" y="0"/>
                  <a:pt x="8277487" y="30480"/>
                  <a:pt x="8277487" y="123190"/>
                </a:cubicBezTo>
                <a:lnTo>
                  <a:pt x="8277487" y="556260"/>
                </a:lnTo>
                <a:lnTo>
                  <a:pt x="831850" y="556260"/>
                </a:lnTo>
                <a:cubicBezTo>
                  <a:pt x="778510" y="382270"/>
                  <a:pt x="617220" y="255270"/>
                  <a:pt x="425450" y="255270"/>
                </a:cubicBezTo>
                <a:cubicBezTo>
                  <a:pt x="190500" y="255270"/>
                  <a:pt x="0" y="445770"/>
                  <a:pt x="0" y="680720"/>
                </a:cubicBezTo>
                <a:cubicBezTo>
                  <a:pt x="0" y="915670"/>
                  <a:pt x="190500" y="1106170"/>
                  <a:pt x="425450" y="1106170"/>
                </a:cubicBezTo>
                <a:cubicBezTo>
                  <a:pt x="617220" y="1106170"/>
                  <a:pt x="778510" y="979170"/>
                  <a:pt x="831850" y="805180"/>
                </a:cubicBezTo>
                <a:lnTo>
                  <a:pt x="8275892" y="805180"/>
                </a:lnTo>
                <a:lnTo>
                  <a:pt x="8275892" y="1236980"/>
                </a:lnTo>
                <a:cubicBezTo>
                  <a:pt x="8275892" y="1329690"/>
                  <a:pt x="8337176" y="1360170"/>
                  <a:pt x="8410837" y="1304290"/>
                </a:cubicBezTo>
                <a:lnTo>
                  <a:pt x="9111876" y="779780"/>
                </a:lnTo>
                <a:cubicBezTo>
                  <a:pt x="9186807" y="726440"/>
                  <a:pt x="9186807" y="635000"/>
                  <a:pt x="9111876" y="579120"/>
                </a:cubicBezTo>
                <a:close/>
              </a:path>
            </a:pathLst>
          </a:custGeom>
          <a:solidFill>
            <a:srgbClr val="7777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5" name="Google Shape;105;p2" descr="A vertical triband design (red, white, red) with a red maple leaf in the center."/>
          <p:cNvPicPr preferRelativeResize="0"/>
          <p:nvPr/>
        </p:nvPicPr>
        <p:blipFill rotWithShape="1">
          <a:blip r:embed="rId6">
            <a:alphaModFix/>
          </a:blip>
          <a:srcRect/>
          <a:stretch/>
        </p:blipFill>
        <p:spPr>
          <a:xfrm>
            <a:off x="2004419" y="3938275"/>
            <a:ext cx="1190625" cy="600075"/>
          </a:xfrm>
          <a:prstGeom prst="rect">
            <a:avLst/>
          </a:prstGeom>
          <a:noFill/>
          <a:ln>
            <a:noFill/>
          </a:ln>
        </p:spPr>
      </p:pic>
      <p:sp>
        <p:nvSpPr>
          <p:cNvPr id="106" name="Google Shape;106;p2"/>
          <p:cNvSpPr txBox="1"/>
          <p:nvPr/>
        </p:nvSpPr>
        <p:spPr>
          <a:xfrm>
            <a:off x="6593129" y="3534610"/>
            <a:ext cx="1807779" cy="1464119"/>
          </a:xfrm>
          <a:prstGeom prst="rect">
            <a:avLst/>
          </a:prstGeom>
          <a:noFill/>
          <a:ln>
            <a:noFill/>
          </a:ln>
        </p:spPr>
        <p:txBody>
          <a:bodyPr spcFirstLastPara="1" wrap="square" lIns="0" tIns="0" rIns="0" bIns="0" anchor="t" anchorCtr="0">
            <a:spAutoFit/>
          </a:bodyPr>
          <a:lstStyle/>
          <a:p>
            <a:pPr marL="346710" marR="0" lvl="1" indent="-173355" algn="l" rtl="0">
              <a:lnSpc>
                <a:spcPct val="140000"/>
              </a:lnSpc>
              <a:spcBef>
                <a:spcPts val="0"/>
              </a:spcBef>
              <a:spcAft>
                <a:spcPts val="0"/>
              </a:spcAft>
              <a:buClr>
                <a:srgbClr val="000000"/>
              </a:buClr>
              <a:buSzPts val="2100"/>
              <a:buFont typeface="Arial"/>
              <a:buChar char="•"/>
            </a:pPr>
            <a:r>
              <a:rPr lang="en-US" sz="2100" b="1" i="0" u="none" strike="noStrike" cap="none">
                <a:solidFill>
                  <a:srgbClr val="000000"/>
                </a:solidFill>
                <a:latin typeface="Open Sans Light"/>
                <a:ea typeface="Open Sans Light"/>
                <a:cs typeface="Open Sans Light"/>
                <a:sym typeface="Open Sans Light"/>
              </a:rPr>
              <a:t>By 2025</a:t>
            </a:r>
            <a:endParaRPr sz="2100" b="1" i="0" u="none" strike="noStrike" cap="none">
              <a:solidFill>
                <a:srgbClr val="434343"/>
              </a:solidFill>
              <a:latin typeface="Open Sans Light"/>
              <a:ea typeface="Open Sans Light"/>
              <a:cs typeface="Open Sans Light"/>
              <a:sym typeface="Open Sans Light"/>
            </a:endParaRPr>
          </a:p>
          <a:p>
            <a:pPr marL="173355" marR="0" lvl="1" indent="0" algn="l" rtl="0">
              <a:lnSpc>
                <a:spcPct val="140000"/>
              </a:lnSpc>
              <a:spcBef>
                <a:spcPts val="0"/>
              </a:spcBef>
              <a:spcAft>
                <a:spcPts val="0"/>
              </a:spcAft>
              <a:buNone/>
            </a:pPr>
            <a:endParaRPr sz="2100" b="0" i="0" u="none" strike="noStrike" cap="none">
              <a:solidFill>
                <a:srgbClr val="000000"/>
              </a:solidFill>
              <a:latin typeface="Open Sans Light"/>
              <a:ea typeface="Open Sans Light"/>
              <a:cs typeface="Open Sans Light"/>
              <a:sym typeface="Open Sans Light"/>
            </a:endParaRPr>
          </a:p>
          <a:p>
            <a:pPr marL="0" marR="0" lvl="0" indent="0" algn="l" rtl="0">
              <a:lnSpc>
                <a:spcPct val="140000"/>
              </a:lnSpc>
              <a:spcBef>
                <a:spcPts val="0"/>
              </a:spcBef>
              <a:spcAft>
                <a:spcPts val="0"/>
              </a:spcAft>
              <a:buNone/>
            </a:pPr>
            <a:endParaRPr sz="2100" b="0" i="0" u="none" strike="noStrike" cap="none">
              <a:solidFill>
                <a:srgbClr val="000000"/>
              </a:solidFill>
              <a:latin typeface="Open Sans Light"/>
              <a:ea typeface="Open Sans Light"/>
              <a:cs typeface="Open Sans Light"/>
              <a:sym typeface="Open Sans Light"/>
            </a:endParaRPr>
          </a:p>
          <a:p>
            <a:pPr marL="0" marR="0" lvl="0" indent="0" algn="l" rtl="0">
              <a:lnSpc>
                <a:spcPct val="140000"/>
              </a:lnSpc>
              <a:spcBef>
                <a:spcPts val="0"/>
              </a:spcBef>
              <a:spcAft>
                <a:spcPts val="0"/>
              </a:spcAft>
              <a:buNone/>
            </a:pPr>
            <a:endParaRPr sz="2100" b="0" i="0" u="none" strike="noStrike" cap="none">
              <a:solidFill>
                <a:srgbClr val="000000"/>
              </a:solidFill>
              <a:latin typeface="Open Sans Light"/>
              <a:ea typeface="Open Sans Light"/>
              <a:cs typeface="Open Sans Light"/>
              <a:sym typeface="Open Sans Light"/>
            </a:endParaRPr>
          </a:p>
        </p:txBody>
      </p:sp>
      <p:sp>
        <p:nvSpPr>
          <p:cNvPr id="107" name="Google Shape;107;p2"/>
          <p:cNvSpPr txBox="1"/>
          <p:nvPr/>
        </p:nvSpPr>
        <p:spPr>
          <a:xfrm>
            <a:off x="6858000" y="6348872"/>
            <a:ext cx="1807779" cy="1464119"/>
          </a:xfrm>
          <a:prstGeom prst="rect">
            <a:avLst/>
          </a:prstGeom>
          <a:noFill/>
          <a:ln>
            <a:noFill/>
          </a:ln>
        </p:spPr>
        <p:txBody>
          <a:bodyPr spcFirstLastPara="1" wrap="square" lIns="0" tIns="0" rIns="0" bIns="0" anchor="t" anchorCtr="0">
            <a:spAutoFit/>
          </a:bodyPr>
          <a:lstStyle/>
          <a:p>
            <a:pPr marL="173355" marR="0" lvl="1" indent="0" algn="l" rtl="0">
              <a:lnSpc>
                <a:spcPct val="140000"/>
              </a:lnSpc>
              <a:spcBef>
                <a:spcPts val="0"/>
              </a:spcBef>
              <a:spcAft>
                <a:spcPts val="0"/>
              </a:spcAft>
              <a:buNone/>
            </a:pPr>
            <a:r>
              <a:rPr lang="en-US" sz="2100" b="1" i="0" u="none" strike="noStrike" cap="none">
                <a:solidFill>
                  <a:srgbClr val="000000"/>
                </a:solidFill>
                <a:latin typeface="Open Sans Light"/>
                <a:ea typeface="Open Sans Light"/>
                <a:cs typeface="Open Sans Light"/>
                <a:sym typeface="Open Sans Light"/>
              </a:rPr>
              <a:t>1 in 10 adults</a:t>
            </a:r>
            <a:endParaRPr sz="2100" b="1" i="0" u="none" strike="noStrike" cap="none">
              <a:solidFill>
                <a:srgbClr val="434343"/>
              </a:solidFill>
              <a:latin typeface="Open Sans Light"/>
              <a:ea typeface="Open Sans Light"/>
              <a:cs typeface="Open Sans Light"/>
              <a:sym typeface="Open Sans Light"/>
            </a:endParaRPr>
          </a:p>
          <a:p>
            <a:pPr marL="173355" marR="0" lvl="1" indent="0" algn="l" rtl="0">
              <a:lnSpc>
                <a:spcPct val="140000"/>
              </a:lnSpc>
              <a:spcBef>
                <a:spcPts val="0"/>
              </a:spcBef>
              <a:spcAft>
                <a:spcPts val="0"/>
              </a:spcAft>
              <a:buNone/>
            </a:pPr>
            <a:endParaRPr sz="2100" b="0" i="0" u="none" strike="noStrike" cap="none">
              <a:solidFill>
                <a:srgbClr val="000000"/>
              </a:solidFill>
              <a:latin typeface="Open Sans Light"/>
              <a:ea typeface="Open Sans Light"/>
              <a:cs typeface="Open Sans Light"/>
              <a:sym typeface="Open Sans Light"/>
            </a:endParaRPr>
          </a:p>
          <a:p>
            <a:pPr marL="0" marR="0" lvl="0" indent="0" algn="l" rtl="0">
              <a:lnSpc>
                <a:spcPct val="140000"/>
              </a:lnSpc>
              <a:spcBef>
                <a:spcPts val="0"/>
              </a:spcBef>
              <a:spcAft>
                <a:spcPts val="0"/>
              </a:spcAft>
              <a:buNone/>
            </a:pPr>
            <a:endParaRPr sz="2100" b="0" i="0" u="none" strike="noStrike" cap="none">
              <a:solidFill>
                <a:srgbClr val="000000"/>
              </a:solidFill>
              <a:latin typeface="Open Sans Light"/>
              <a:ea typeface="Open Sans Light"/>
              <a:cs typeface="Open Sans Light"/>
              <a:sym typeface="Open Sans Light"/>
            </a:endParaRPr>
          </a:p>
          <a:p>
            <a:pPr marL="0" marR="0" lvl="0" indent="0" algn="l" rtl="0">
              <a:lnSpc>
                <a:spcPct val="140000"/>
              </a:lnSpc>
              <a:spcBef>
                <a:spcPts val="0"/>
              </a:spcBef>
              <a:spcAft>
                <a:spcPts val="0"/>
              </a:spcAft>
              <a:buNone/>
            </a:pPr>
            <a:endParaRPr sz="2100" b="0" i="0" u="none" strike="noStrike" cap="none">
              <a:solidFill>
                <a:srgbClr val="000000"/>
              </a:solidFill>
              <a:latin typeface="Open Sans Light"/>
              <a:ea typeface="Open Sans Light"/>
              <a:cs typeface="Open Sans Light"/>
              <a:sym typeface="Open Sans Light"/>
            </a:endParaRPr>
          </a:p>
        </p:txBody>
      </p:sp>
      <p:sp>
        <p:nvSpPr>
          <p:cNvPr id="108" name="Google Shape;108;p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pic>
        <p:nvPicPr>
          <p:cNvPr id="359" name="Google Shape;359;p20"/>
          <p:cNvPicPr preferRelativeResize="0"/>
          <p:nvPr/>
        </p:nvPicPr>
        <p:blipFill rotWithShape="1">
          <a:blip r:embed="rId3">
            <a:alphaModFix amt="80000"/>
          </a:blip>
          <a:srcRect/>
          <a:stretch/>
        </p:blipFill>
        <p:spPr>
          <a:xfrm rot="2211922">
            <a:off x="-3394736" y="5834860"/>
            <a:ext cx="9097246" cy="4141520"/>
          </a:xfrm>
          <a:prstGeom prst="rect">
            <a:avLst/>
          </a:prstGeom>
          <a:noFill/>
          <a:ln>
            <a:noFill/>
          </a:ln>
        </p:spPr>
      </p:pic>
      <p:sp>
        <p:nvSpPr>
          <p:cNvPr id="360" name="Google Shape;360;p20"/>
          <p:cNvSpPr txBox="1"/>
          <p:nvPr/>
        </p:nvSpPr>
        <p:spPr>
          <a:xfrm>
            <a:off x="381000" y="1905000"/>
            <a:ext cx="7469237" cy="289504"/>
          </a:xfrm>
          <a:prstGeom prst="rect">
            <a:avLst/>
          </a:prstGeom>
          <a:noFill/>
          <a:ln>
            <a:noFill/>
          </a:ln>
        </p:spPr>
        <p:txBody>
          <a:bodyPr spcFirstLastPara="1" wrap="square" lIns="0" tIns="0" rIns="0" bIns="0" anchor="t" anchorCtr="0">
            <a:spAutoFit/>
          </a:bodyPr>
          <a:lstStyle/>
          <a:p>
            <a:pPr marL="0" marR="0" lvl="0" indent="0" algn="ctr" rtl="0">
              <a:lnSpc>
                <a:spcPct val="140011"/>
              </a:lnSpc>
              <a:spcBef>
                <a:spcPts val="0"/>
              </a:spcBef>
              <a:spcAft>
                <a:spcPts val="0"/>
              </a:spcAft>
              <a:buNone/>
            </a:pPr>
            <a:r>
              <a:rPr lang="en-US" sz="1727">
                <a:solidFill>
                  <a:srgbClr val="000000"/>
                </a:solidFill>
                <a:latin typeface="Open Sans Light"/>
                <a:ea typeface="Open Sans Light"/>
                <a:cs typeface="Open Sans Light"/>
                <a:sym typeface="Open Sans Light"/>
              </a:rPr>
              <a:t> Comparative Performance of Classification Algorithms on Various Measures</a:t>
            </a:r>
            <a:endParaRPr/>
          </a:p>
        </p:txBody>
      </p:sp>
      <p:sp>
        <p:nvSpPr>
          <p:cNvPr id="361" name="Google Shape;361;p20"/>
          <p:cNvSpPr txBox="1"/>
          <p:nvPr/>
        </p:nvSpPr>
        <p:spPr>
          <a:xfrm>
            <a:off x="661659" y="841964"/>
            <a:ext cx="5669498" cy="449517"/>
          </a:xfrm>
          <a:prstGeom prst="rect">
            <a:avLst/>
          </a:prstGeom>
          <a:noFill/>
          <a:ln>
            <a:noFill/>
          </a:ln>
        </p:spPr>
        <p:txBody>
          <a:bodyPr spcFirstLastPara="1" wrap="square" lIns="0" tIns="0" rIns="0" bIns="0" anchor="t" anchorCtr="0">
            <a:spAutoFit/>
          </a:bodyPr>
          <a:lstStyle/>
          <a:p>
            <a:pPr marL="0" marR="0" lvl="0" indent="0" algn="l" rtl="0">
              <a:lnSpc>
                <a:spcPct val="109000"/>
              </a:lnSpc>
              <a:spcBef>
                <a:spcPts val="0"/>
              </a:spcBef>
              <a:spcAft>
                <a:spcPts val="0"/>
              </a:spcAft>
              <a:buNone/>
            </a:pPr>
            <a:r>
              <a:rPr lang="en-US" sz="3200" b="1">
                <a:solidFill>
                  <a:srgbClr val="00ABBC"/>
                </a:solidFill>
                <a:latin typeface="Open Sans"/>
                <a:ea typeface="Open Sans"/>
                <a:cs typeface="Open Sans"/>
                <a:sym typeface="Open Sans"/>
              </a:rPr>
              <a:t>COMPARISON</a:t>
            </a:r>
            <a:endParaRPr/>
          </a:p>
        </p:txBody>
      </p:sp>
      <p:pic>
        <p:nvPicPr>
          <p:cNvPr id="362" name="Google Shape;362;p20" descr="Image result for analyze"/>
          <p:cNvPicPr preferRelativeResize="0"/>
          <p:nvPr/>
        </p:nvPicPr>
        <p:blipFill rotWithShape="1">
          <a:blip r:embed="rId4">
            <a:alphaModFix/>
          </a:blip>
          <a:srcRect/>
          <a:stretch/>
        </p:blipFill>
        <p:spPr>
          <a:xfrm>
            <a:off x="-304800" y="5151118"/>
            <a:ext cx="3544486" cy="2729444"/>
          </a:xfrm>
          <a:prstGeom prst="rect">
            <a:avLst/>
          </a:prstGeom>
          <a:noFill/>
          <a:ln>
            <a:noFill/>
          </a:ln>
        </p:spPr>
      </p:pic>
      <p:pic>
        <p:nvPicPr>
          <p:cNvPr id="363" name="Google Shape;363;p20"/>
          <p:cNvPicPr preferRelativeResize="0"/>
          <p:nvPr/>
        </p:nvPicPr>
        <p:blipFill rotWithShape="1">
          <a:blip r:embed="rId5">
            <a:alphaModFix/>
          </a:blip>
          <a:srcRect/>
          <a:stretch/>
        </p:blipFill>
        <p:spPr>
          <a:xfrm>
            <a:off x="914400" y="2895600"/>
            <a:ext cx="7755368" cy="1977205"/>
          </a:xfrm>
          <a:prstGeom prst="rect">
            <a:avLst/>
          </a:prstGeom>
          <a:noFill/>
          <a:ln>
            <a:noFill/>
          </a:ln>
        </p:spPr>
      </p:pic>
      <p:sp>
        <p:nvSpPr>
          <p:cNvPr id="364" name="Google Shape;364;p20"/>
          <p:cNvSpPr txBox="1"/>
          <p:nvPr/>
        </p:nvSpPr>
        <p:spPr>
          <a:xfrm>
            <a:off x="2133600" y="5281380"/>
            <a:ext cx="7162800" cy="288028"/>
          </a:xfrm>
          <a:prstGeom prst="rect">
            <a:avLst/>
          </a:prstGeom>
          <a:noFill/>
          <a:ln>
            <a:noFill/>
          </a:ln>
        </p:spPr>
        <p:txBody>
          <a:bodyPr spcFirstLastPara="1" wrap="square" lIns="0" tIns="0" rIns="0" bIns="0" anchor="t" anchorCtr="0">
            <a:spAutoFit/>
          </a:bodyPr>
          <a:lstStyle/>
          <a:p>
            <a:pPr marL="0" marR="0" lvl="0" indent="0" algn="ctr" rtl="0">
              <a:lnSpc>
                <a:spcPct val="140011"/>
              </a:lnSpc>
              <a:spcBef>
                <a:spcPts val="0"/>
              </a:spcBef>
              <a:spcAft>
                <a:spcPts val="0"/>
              </a:spcAft>
              <a:buNone/>
            </a:pPr>
            <a:r>
              <a:rPr lang="en-US" sz="1727">
                <a:solidFill>
                  <a:srgbClr val="000000"/>
                </a:solidFill>
                <a:latin typeface="Open Sans Light"/>
                <a:ea typeface="Open Sans Light"/>
                <a:cs typeface="Open Sans Light"/>
                <a:sym typeface="Open Sans Light"/>
              </a:rPr>
              <a:t> Logistic Regression is the better model to predict diabetes  </a:t>
            </a:r>
            <a:endParaRPr/>
          </a:p>
        </p:txBody>
      </p:sp>
      <p:sp>
        <p:nvSpPr>
          <p:cNvPr id="365" name="Google Shape;365;p2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20</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pic>
        <p:nvPicPr>
          <p:cNvPr id="370" name="Google Shape;370;p21"/>
          <p:cNvPicPr preferRelativeResize="0"/>
          <p:nvPr/>
        </p:nvPicPr>
        <p:blipFill rotWithShape="1">
          <a:blip r:embed="rId3">
            <a:alphaModFix amt="80000"/>
          </a:blip>
          <a:srcRect/>
          <a:stretch/>
        </p:blipFill>
        <p:spPr>
          <a:xfrm rot="-2217028">
            <a:off x="-1869545" y="-316204"/>
            <a:ext cx="13492689" cy="7947608"/>
          </a:xfrm>
          <a:prstGeom prst="rect">
            <a:avLst/>
          </a:prstGeom>
          <a:noFill/>
          <a:ln>
            <a:noFill/>
          </a:ln>
        </p:spPr>
      </p:pic>
      <p:sp>
        <p:nvSpPr>
          <p:cNvPr id="371" name="Google Shape;371;p21"/>
          <p:cNvSpPr/>
          <p:nvPr/>
        </p:nvSpPr>
        <p:spPr>
          <a:xfrm>
            <a:off x="2105116" y="2054842"/>
            <a:ext cx="5819683" cy="4193558"/>
          </a:xfrm>
          <a:custGeom>
            <a:avLst/>
            <a:gdLst/>
            <a:ahLst/>
            <a:cxnLst/>
            <a:rect l="l" t="t" r="r" b="b"/>
            <a:pathLst>
              <a:path w="7391155" h="3352155" extrusionOk="0">
                <a:moveTo>
                  <a:pt x="7391155" y="279400"/>
                </a:moveTo>
                <a:lnTo>
                  <a:pt x="7391155" y="0"/>
                </a:lnTo>
                <a:lnTo>
                  <a:pt x="0" y="0"/>
                </a:lnTo>
                <a:lnTo>
                  <a:pt x="0" y="3352155"/>
                </a:lnTo>
                <a:lnTo>
                  <a:pt x="7391155" y="3352155"/>
                </a:lnTo>
                <a:lnTo>
                  <a:pt x="7391155" y="279400"/>
                </a:lnTo>
                <a:close/>
                <a:moveTo>
                  <a:pt x="7312415" y="279400"/>
                </a:moveTo>
                <a:lnTo>
                  <a:pt x="7312415" y="3273415"/>
                </a:lnTo>
                <a:lnTo>
                  <a:pt x="78740" y="3273415"/>
                </a:lnTo>
                <a:lnTo>
                  <a:pt x="78740" y="78740"/>
                </a:lnTo>
                <a:lnTo>
                  <a:pt x="7312415" y="78740"/>
                </a:lnTo>
                <a:lnTo>
                  <a:pt x="7312415" y="279400"/>
                </a:lnTo>
                <a:close/>
              </a:path>
            </a:pathLst>
          </a:custGeom>
          <a:solidFill>
            <a:srgbClr val="FFFFFF"/>
          </a:solidFill>
          <a:ln>
            <a:noFill/>
          </a:ln>
        </p:spPr>
      </p:sp>
      <p:sp>
        <p:nvSpPr>
          <p:cNvPr id="372" name="Google Shape;372;p21"/>
          <p:cNvSpPr txBox="1"/>
          <p:nvPr/>
        </p:nvSpPr>
        <p:spPr>
          <a:xfrm>
            <a:off x="2271757" y="2514600"/>
            <a:ext cx="5486400" cy="3008196"/>
          </a:xfrm>
          <a:prstGeom prst="rect">
            <a:avLst/>
          </a:prstGeom>
          <a:noFill/>
          <a:ln>
            <a:noFill/>
          </a:ln>
        </p:spPr>
        <p:txBody>
          <a:bodyPr spcFirstLastPara="1" wrap="square" lIns="0" tIns="0" rIns="0" bIns="0" anchor="t" anchorCtr="0">
            <a:spAutoFit/>
          </a:bodyPr>
          <a:lstStyle/>
          <a:p>
            <a:pPr marL="0" marR="0" lvl="0" indent="0" algn="ctr" rtl="0">
              <a:lnSpc>
                <a:spcPct val="98100"/>
              </a:lnSpc>
              <a:spcBef>
                <a:spcPts val="0"/>
              </a:spcBef>
              <a:spcAft>
                <a:spcPts val="0"/>
              </a:spcAft>
              <a:buNone/>
            </a:pPr>
            <a:r>
              <a:rPr lang="en-US" sz="4000" b="1">
                <a:solidFill>
                  <a:schemeClr val="lt1"/>
                </a:solidFill>
                <a:latin typeface="Open Sans ExtraBold"/>
                <a:ea typeface="Open Sans ExtraBold"/>
                <a:cs typeface="Open Sans ExtraBold"/>
                <a:sym typeface="Open Sans ExtraBold"/>
              </a:rPr>
              <a:t>3.POST-PREDICTION</a:t>
            </a:r>
            <a:endParaRPr/>
          </a:p>
          <a:p>
            <a:pPr marL="0" marR="0" lvl="0" indent="0" algn="ctr" rtl="0">
              <a:lnSpc>
                <a:spcPct val="98100"/>
              </a:lnSpc>
              <a:spcBef>
                <a:spcPts val="0"/>
              </a:spcBef>
              <a:spcAft>
                <a:spcPts val="0"/>
              </a:spcAft>
              <a:buNone/>
            </a:pPr>
            <a:r>
              <a:rPr lang="en-US" sz="4000" b="1">
                <a:solidFill>
                  <a:schemeClr val="lt1"/>
                </a:solidFill>
                <a:latin typeface="Open Sans ExtraBold"/>
                <a:ea typeface="Open Sans ExtraBold"/>
                <a:cs typeface="Open Sans ExtraBold"/>
                <a:sym typeface="Open Sans ExtraBold"/>
              </a:rPr>
              <a:t>ANALYSIS</a:t>
            </a:r>
            <a:endParaRPr/>
          </a:p>
          <a:p>
            <a:pPr marL="0" marR="0" lvl="0" indent="0" algn="ctr" rtl="0">
              <a:lnSpc>
                <a:spcPct val="98100"/>
              </a:lnSpc>
              <a:spcBef>
                <a:spcPts val="0"/>
              </a:spcBef>
              <a:spcAft>
                <a:spcPts val="0"/>
              </a:spcAft>
              <a:buNone/>
            </a:pPr>
            <a:endParaRPr sz="4000" b="1">
              <a:solidFill>
                <a:schemeClr val="lt1"/>
              </a:solidFill>
              <a:latin typeface="Open Sans ExtraBold"/>
              <a:ea typeface="Open Sans ExtraBold"/>
              <a:cs typeface="Open Sans ExtraBold"/>
              <a:sym typeface="Open Sans ExtraBold"/>
            </a:endParaRPr>
          </a:p>
          <a:p>
            <a:pPr marL="571500" marR="0" lvl="0" indent="-571500" algn="l" rtl="0">
              <a:lnSpc>
                <a:spcPct val="98100"/>
              </a:lnSpc>
              <a:spcBef>
                <a:spcPts val="0"/>
              </a:spcBef>
              <a:spcAft>
                <a:spcPts val="0"/>
              </a:spcAft>
              <a:buClr>
                <a:schemeClr val="lt1"/>
              </a:buClr>
              <a:buSzPts val="4000"/>
              <a:buFont typeface="Arial"/>
              <a:buChar char="•"/>
            </a:pPr>
            <a:r>
              <a:rPr lang="en-US" sz="4000" b="1">
                <a:solidFill>
                  <a:schemeClr val="lt1"/>
                </a:solidFill>
                <a:latin typeface="Open Sans ExtraBold"/>
                <a:ea typeface="Open Sans ExtraBold"/>
                <a:cs typeface="Open Sans ExtraBold"/>
                <a:sym typeface="Open Sans ExtraBold"/>
              </a:rPr>
              <a:t>Clustering </a:t>
            </a:r>
            <a:endParaRPr/>
          </a:p>
          <a:p>
            <a:pPr marL="571500" marR="0" lvl="0" indent="-317500" algn="l" rtl="0">
              <a:lnSpc>
                <a:spcPct val="98100"/>
              </a:lnSpc>
              <a:spcBef>
                <a:spcPts val="0"/>
              </a:spcBef>
              <a:spcAft>
                <a:spcPts val="0"/>
              </a:spcAft>
              <a:buClr>
                <a:schemeClr val="dk1"/>
              </a:buClr>
              <a:buSzPts val="4000"/>
              <a:buFont typeface="Arial"/>
              <a:buNone/>
            </a:pPr>
            <a:endParaRPr sz="4000" b="1">
              <a:solidFill>
                <a:schemeClr val="lt1"/>
              </a:solidFill>
              <a:latin typeface="Open Sans ExtraBold"/>
              <a:ea typeface="Open Sans ExtraBold"/>
              <a:cs typeface="Open Sans ExtraBold"/>
              <a:sym typeface="Open Sans ExtraBold"/>
            </a:endParaRPr>
          </a:p>
          <a:p>
            <a:pPr marL="571500" marR="0" lvl="0" indent="-571500" algn="l" rtl="0">
              <a:lnSpc>
                <a:spcPct val="98100"/>
              </a:lnSpc>
              <a:spcBef>
                <a:spcPts val="0"/>
              </a:spcBef>
              <a:spcAft>
                <a:spcPts val="0"/>
              </a:spcAft>
              <a:buClr>
                <a:schemeClr val="lt1"/>
              </a:buClr>
              <a:buSzPts val="4000"/>
              <a:buFont typeface="Arial"/>
              <a:buChar char="•"/>
            </a:pPr>
            <a:r>
              <a:rPr lang="en-US" sz="4000" b="1">
                <a:solidFill>
                  <a:schemeClr val="lt1"/>
                </a:solidFill>
                <a:latin typeface="Open Sans ExtraBold"/>
                <a:ea typeface="Open Sans ExtraBold"/>
                <a:cs typeface="Open Sans ExtraBold"/>
                <a:sym typeface="Open Sans ExtraBold"/>
              </a:rPr>
              <a:t>Association Rule</a:t>
            </a:r>
            <a:endParaRPr/>
          </a:p>
        </p:txBody>
      </p:sp>
      <p:sp>
        <p:nvSpPr>
          <p:cNvPr id="373" name="Google Shape;373;p2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21</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pic>
        <p:nvPicPr>
          <p:cNvPr id="378" name="Google Shape;378;p22"/>
          <p:cNvPicPr preferRelativeResize="0"/>
          <p:nvPr/>
        </p:nvPicPr>
        <p:blipFill rotWithShape="1">
          <a:blip r:embed="rId3">
            <a:alphaModFix amt="80000"/>
          </a:blip>
          <a:srcRect/>
          <a:stretch/>
        </p:blipFill>
        <p:spPr>
          <a:xfrm rot="2211922">
            <a:off x="5489919" y="-919148"/>
            <a:ext cx="7803714" cy="3552640"/>
          </a:xfrm>
          <a:prstGeom prst="rect">
            <a:avLst/>
          </a:prstGeom>
          <a:noFill/>
          <a:ln>
            <a:noFill/>
          </a:ln>
        </p:spPr>
      </p:pic>
      <p:sp>
        <p:nvSpPr>
          <p:cNvPr id="379" name="Google Shape;379;p22"/>
          <p:cNvSpPr txBox="1"/>
          <p:nvPr/>
        </p:nvSpPr>
        <p:spPr>
          <a:xfrm>
            <a:off x="-914400" y="106966"/>
            <a:ext cx="5615830" cy="1500411"/>
          </a:xfrm>
          <a:prstGeom prst="rect">
            <a:avLst/>
          </a:prstGeom>
          <a:noFill/>
          <a:ln>
            <a:noFill/>
          </a:ln>
        </p:spPr>
        <p:txBody>
          <a:bodyPr spcFirstLastPara="1" wrap="square" lIns="0" tIns="0" rIns="0" bIns="0" anchor="t" anchorCtr="0">
            <a:spAutoFit/>
          </a:bodyPr>
          <a:lstStyle/>
          <a:p>
            <a:pPr marL="0" marR="0" lvl="0" indent="0" algn="ctr" rtl="0">
              <a:lnSpc>
                <a:spcPct val="218000"/>
              </a:lnSpc>
              <a:spcBef>
                <a:spcPts val="0"/>
              </a:spcBef>
              <a:spcAft>
                <a:spcPts val="0"/>
              </a:spcAft>
              <a:buNone/>
            </a:pPr>
            <a:endParaRPr sz="1800">
              <a:solidFill>
                <a:schemeClr val="dk1"/>
              </a:solidFill>
              <a:latin typeface="Calibri"/>
              <a:ea typeface="Calibri"/>
              <a:cs typeface="Calibri"/>
              <a:sym typeface="Calibri"/>
            </a:endParaRPr>
          </a:p>
          <a:p>
            <a:pPr marL="0" marR="0" lvl="0" indent="0" algn="ctr" rtl="0">
              <a:lnSpc>
                <a:spcPct val="109000"/>
              </a:lnSpc>
              <a:spcBef>
                <a:spcPts val="0"/>
              </a:spcBef>
              <a:spcAft>
                <a:spcPts val="0"/>
              </a:spcAft>
              <a:buNone/>
            </a:pPr>
            <a:r>
              <a:rPr lang="en-US" sz="3600" b="1">
                <a:solidFill>
                  <a:srgbClr val="00ABBC"/>
                </a:solidFill>
                <a:latin typeface="Open Sans ExtraBold"/>
                <a:ea typeface="Open Sans ExtraBold"/>
                <a:cs typeface="Open Sans ExtraBold"/>
                <a:sym typeface="Open Sans ExtraBold"/>
              </a:rPr>
              <a:t>Clustering </a:t>
            </a:r>
            <a:endParaRPr/>
          </a:p>
          <a:p>
            <a:pPr marL="0" marR="0" lvl="0" indent="0" algn="ctr" rtl="0">
              <a:lnSpc>
                <a:spcPct val="109000"/>
              </a:lnSpc>
              <a:spcBef>
                <a:spcPts val="0"/>
              </a:spcBef>
              <a:spcAft>
                <a:spcPts val="0"/>
              </a:spcAft>
              <a:buNone/>
            </a:pPr>
            <a:endParaRPr sz="3600" b="1">
              <a:solidFill>
                <a:srgbClr val="00ABBC"/>
              </a:solidFill>
              <a:latin typeface="Open Sans ExtraBold"/>
              <a:ea typeface="Open Sans ExtraBold"/>
              <a:cs typeface="Open Sans ExtraBold"/>
              <a:sym typeface="Open Sans ExtraBold"/>
            </a:endParaRPr>
          </a:p>
        </p:txBody>
      </p:sp>
      <p:sp>
        <p:nvSpPr>
          <p:cNvPr id="380" name="Google Shape;380;p22"/>
          <p:cNvSpPr/>
          <p:nvPr/>
        </p:nvSpPr>
        <p:spPr>
          <a:xfrm>
            <a:off x="533400" y="2067026"/>
            <a:ext cx="670560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2E2E2E"/>
                </a:solidFill>
                <a:latin typeface="Arial"/>
                <a:ea typeface="Arial"/>
                <a:cs typeface="Arial"/>
                <a:sym typeface="Arial"/>
              </a:rPr>
              <a:t>Clustering was applied by initially setting the value of K = 2</a:t>
            </a:r>
            <a:endParaRPr sz="1800">
              <a:solidFill>
                <a:schemeClr val="dk1"/>
              </a:solidFill>
              <a:latin typeface="Calibri"/>
              <a:ea typeface="Calibri"/>
              <a:cs typeface="Calibri"/>
              <a:sym typeface="Calibri"/>
            </a:endParaRPr>
          </a:p>
        </p:txBody>
      </p:sp>
      <p:pic>
        <p:nvPicPr>
          <p:cNvPr id="381" name="Google Shape;381;p22"/>
          <p:cNvPicPr preferRelativeResize="0"/>
          <p:nvPr/>
        </p:nvPicPr>
        <p:blipFill rotWithShape="1">
          <a:blip r:embed="rId4">
            <a:alphaModFix/>
          </a:blip>
          <a:srcRect t="23103" r="23700" b="54167"/>
          <a:stretch/>
        </p:blipFill>
        <p:spPr>
          <a:xfrm>
            <a:off x="457200" y="2819400"/>
            <a:ext cx="4953000" cy="2424608"/>
          </a:xfrm>
          <a:prstGeom prst="rect">
            <a:avLst/>
          </a:prstGeom>
          <a:noFill/>
          <a:ln>
            <a:noFill/>
          </a:ln>
        </p:spPr>
      </p:pic>
      <p:pic>
        <p:nvPicPr>
          <p:cNvPr id="382" name="Google Shape;382;p22"/>
          <p:cNvPicPr preferRelativeResize="0"/>
          <p:nvPr/>
        </p:nvPicPr>
        <p:blipFill rotWithShape="1">
          <a:blip r:embed="rId5">
            <a:alphaModFix/>
          </a:blip>
          <a:srcRect/>
          <a:stretch/>
        </p:blipFill>
        <p:spPr>
          <a:xfrm>
            <a:off x="5684663" y="3363425"/>
            <a:ext cx="3810000" cy="1336557"/>
          </a:xfrm>
          <a:prstGeom prst="rect">
            <a:avLst/>
          </a:prstGeom>
          <a:noFill/>
          <a:ln>
            <a:noFill/>
          </a:ln>
        </p:spPr>
      </p:pic>
      <p:sp>
        <p:nvSpPr>
          <p:cNvPr id="383" name="Google Shape;383;p22"/>
          <p:cNvSpPr/>
          <p:nvPr/>
        </p:nvSpPr>
        <p:spPr>
          <a:xfrm>
            <a:off x="304800" y="5662584"/>
            <a:ext cx="9067800" cy="147732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2E2E2E"/>
                </a:solidFill>
                <a:latin typeface="Arial"/>
                <a:ea typeface="Arial"/>
                <a:cs typeface="Arial"/>
                <a:sym typeface="Arial"/>
              </a:rPr>
              <a:t>Clustering was applied by initially setting the value of K = 2</a:t>
            </a:r>
            <a:endParaRPr/>
          </a:p>
          <a:p>
            <a:pPr marL="0" marR="0" lvl="0" indent="0" algn="l" rtl="0">
              <a:spcBef>
                <a:spcPts val="0"/>
              </a:spcBef>
              <a:spcAft>
                <a:spcPts val="0"/>
              </a:spcAft>
              <a:buNone/>
            </a:pPr>
            <a:endParaRPr sz="1800">
              <a:solidFill>
                <a:srgbClr val="2E2E2E"/>
              </a:solidFill>
              <a:latin typeface="Arial"/>
              <a:ea typeface="Arial"/>
              <a:cs typeface="Arial"/>
              <a:sym typeface="Arial"/>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Incorrectly classified instances were 32.23%  which show that the accuracy of K-means clustering method was 67.77%.</a:t>
            </a:r>
            <a:endParaRPr sz="1800">
              <a:solidFill>
                <a:srgbClr val="2E2E2E"/>
              </a:solidFill>
              <a:latin typeface="Arial"/>
              <a:ea typeface="Arial"/>
              <a:cs typeface="Arial"/>
              <a:sym typeface="Arial"/>
            </a:endParaRPr>
          </a:p>
          <a:p>
            <a:pPr marL="0" marR="0" lvl="0" indent="0" algn="l" rtl="0">
              <a:spcBef>
                <a:spcPts val="0"/>
              </a:spcBef>
              <a:spcAft>
                <a:spcPts val="0"/>
              </a:spcAft>
              <a:buNone/>
            </a:pPr>
            <a:endParaRPr sz="1800">
              <a:solidFill>
                <a:srgbClr val="2E2E2E"/>
              </a:solidFill>
              <a:latin typeface="Arial"/>
              <a:ea typeface="Arial"/>
              <a:cs typeface="Arial"/>
              <a:sym typeface="Arial"/>
            </a:endParaRPr>
          </a:p>
        </p:txBody>
      </p:sp>
      <p:sp>
        <p:nvSpPr>
          <p:cNvPr id="384" name="Google Shape;384;p2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22</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pic>
        <p:nvPicPr>
          <p:cNvPr id="389" name="Google Shape;389;p23"/>
          <p:cNvPicPr preferRelativeResize="0"/>
          <p:nvPr/>
        </p:nvPicPr>
        <p:blipFill rotWithShape="1">
          <a:blip r:embed="rId3">
            <a:alphaModFix amt="80000"/>
          </a:blip>
          <a:srcRect/>
          <a:stretch/>
        </p:blipFill>
        <p:spPr>
          <a:xfrm rot="2211922">
            <a:off x="5489919" y="-919148"/>
            <a:ext cx="7803714" cy="3552640"/>
          </a:xfrm>
          <a:prstGeom prst="rect">
            <a:avLst/>
          </a:prstGeom>
          <a:noFill/>
          <a:ln>
            <a:noFill/>
          </a:ln>
        </p:spPr>
      </p:pic>
      <p:sp>
        <p:nvSpPr>
          <p:cNvPr id="390" name="Google Shape;390;p23"/>
          <p:cNvSpPr txBox="1"/>
          <p:nvPr/>
        </p:nvSpPr>
        <p:spPr>
          <a:xfrm>
            <a:off x="-533400" y="137739"/>
            <a:ext cx="5615830" cy="1500411"/>
          </a:xfrm>
          <a:prstGeom prst="rect">
            <a:avLst/>
          </a:prstGeom>
          <a:noFill/>
          <a:ln>
            <a:noFill/>
          </a:ln>
        </p:spPr>
        <p:txBody>
          <a:bodyPr spcFirstLastPara="1" wrap="square" lIns="0" tIns="0" rIns="0" bIns="0" anchor="t" anchorCtr="0">
            <a:spAutoFit/>
          </a:bodyPr>
          <a:lstStyle/>
          <a:p>
            <a:pPr marL="0" marR="0" lvl="0" indent="0" algn="ctr" rtl="0">
              <a:lnSpc>
                <a:spcPct val="218000"/>
              </a:lnSpc>
              <a:spcBef>
                <a:spcPts val="0"/>
              </a:spcBef>
              <a:spcAft>
                <a:spcPts val="0"/>
              </a:spcAft>
              <a:buNone/>
            </a:pPr>
            <a:endParaRPr sz="1800">
              <a:solidFill>
                <a:schemeClr val="dk1"/>
              </a:solidFill>
              <a:latin typeface="Calibri"/>
              <a:ea typeface="Calibri"/>
              <a:cs typeface="Calibri"/>
              <a:sym typeface="Calibri"/>
            </a:endParaRPr>
          </a:p>
          <a:p>
            <a:pPr marL="0" marR="0" lvl="0" indent="0" algn="ctr" rtl="0">
              <a:lnSpc>
                <a:spcPct val="109000"/>
              </a:lnSpc>
              <a:spcBef>
                <a:spcPts val="0"/>
              </a:spcBef>
              <a:spcAft>
                <a:spcPts val="0"/>
              </a:spcAft>
              <a:buNone/>
            </a:pPr>
            <a:r>
              <a:rPr lang="en-US" sz="3600" b="1">
                <a:solidFill>
                  <a:srgbClr val="00ABBC"/>
                </a:solidFill>
                <a:latin typeface="Open Sans ExtraBold"/>
                <a:ea typeface="Open Sans ExtraBold"/>
                <a:cs typeface="Open Sans ExtraBold"/>
                <a:sym typeface="Open Sans ExtraBold"/>
              </a:rPr>
              <a:t>Association Rule </a:t>
            </a:r>
            <a:endParaRPr/>
          </a:p>
          <a:p>
            <a:pPr marL="0" marR="0" lvl="0" indent="0" algn="ctr" rtl="0">
              <a:lnSpc>
                <a:spcPct val="109000"/>
              </a:lnSpc>
              <a:spcBef>
                <a:spcPts val="0"/>
              </a:spcBef>
              <a:spcAft>
                <a:spcPts val="0"/>
              </a:spcAft>
              <a:buNone/>
            </a:pPr>
            <a:endParaRPr sz="3600" b="1">
              <a:solidFill>
                <a:srgbClr val="00ABBC"/>
              </a:solidFill>
              <a:latin typeface="Open Sans ExtraBold"/>
              <a:ea typeface="Open Sans ExtraBold"/>
              <a:cs typeface="Open Sans ExtraBold"/>
              <a:sym typeface="Open Sans ExtraBold"/>
            </a:endParaRPr>
          </a:p>
        </p:txBody>
      </p:sp>
      <p:sp>
        <p:nvSpPr>
          <p:cNvPr id="391" name="Google Shape;391;p23"/>
          <p:cNvSpPr/>
          <p:nvPr/>
        </p:nvSpPr>
        <p:spPr>
          <a:xfrm>
            <a:off x="457200" y="1933671"/>
            <a:ext cx="7848600" cy="646331"/>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rgbClr val="000000"/>
              </a:buClr>
              <a:buSzPts val="1800"/>
              <a:buFont typeface="Arial"/>
              <a:buChar char="•"/>
            </a:pPr>
            <a:r>
              <a:rPr lang="en-US" sz="1800">
                <a:solidFill>
                  <a:srgbClr val="000000"/>
                </a:solidFill>
                <a:latin typeface="Arial"/>
                <a:ea typeface="Arial"/>
                <a:cs typeface="Arial"/>
                <a:sym typeface="Arial"/>
              </a:rPr>
              <a:t>268 patients with diabetes in the dataset</a:t>
            </a:r>
            <a:br>
              <a:rPr lang="en-US" sz="1800">
                <a:solidFill>
                  <a:schemeClr val="dk1"/>
                </a:solidFill>
                <a:latin typeface="Calibri"/>
                <a:ea typeface="Calibri"/>
                <a:cs typeface="Calibri"/>
                <a:sym typeface="Calibri"/>
              </a:rPr>
            </a:br>
            <a:endParaRPr sz="1800">
              <a:solidFill>
                <a:schemeClr val="dk1"/>
              </a:solidFill>
              <a:latin typeface="Calibri"/>
              <a:ea typeface="Calibri"/>
              <a:cs typeface="Calibri"/>
              <a:sym typeface="Calibri"/>
            </a:endParaRPr>
          </a:p>
        </p:txBody>
      </p:sp>
      <p:sp>
        <p:nvSpPr>
          <p:cNvPr id="392" name="Google Shape;392;p23"/>
          <p:cNvSpPr/>
          <p:nvPr/>
        </p:nvSpPr>
        <p:spPr>
          <a:xfrm>
            <a:off x="457200" y="1221019"/>
            <a:ext cx="2150973"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000000"/>
                </a:solidFill>
                <a:latin typeface="Arial"/>
                <a:ea typeface="Arial"/>
                <a:cs typeface="Arial"/>
                <a:sym typeface="Arial"/>
              </a:rPr>
              <a:t> </a:t>
            </a:r>
            <a:r>
              <a:rPr lang="en-US" sz="1800" b="1">
                <a:solidFill>
                  <a:srgbClr val="000000"/>
                </a:solidFill>
                <a:latin typeface="Arial"/>
                <a:ea typeface="Arial"/>
                <a:cs typeface="Arial"/>
                <a:sym typeface="Arial"/>
              </a:rPr>
              <a:t>Apriori Algorithm</a:t>
            </a:r>
            <a:endParaRPr sz="1800" b="1">
              <a:solidFill>
                <a:schemeClr val="dk1"/>
              </a:solidFill>
              <a:latin typeface="Calibri"/>
              <a:ea typeface="Calibri"/>
              <a:cs typeface="Calibri"/>
              <a:sym typeface="Calibri"/>
            </a:endParaRPr>
          </a:p>
        </p:txBody>
      </p:sp>
      <p:sp>
        <p:nvSpPr>
          <p:cNvPr id="393" name="Google Shape;393;p23"/>
          <p:cNvSpPr/>
          <p:nvPr/>
        </p:nvSpPr>
        <p:spPr>
          <a:xfrm>
            <a:off x="609600" y="3124467"/>
            <a:ext cx="8534400" cy="351891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br>
              <a:rPr lang="en-US" sz="1800">
                <a:solidFill>
                  <a:schemeClr val="dk1"/>
                </a:solidFill>
                <a:latin typeface="Calibri"/>
                <a:ea typeface="Calibri"/>
                <a:cs typeface="Calibri"/>
                <a:sym typeface="Calibri"/>
              </a:rPr>
            </a:br>
            <a:r>
              <a:rPr lang="en-US" sz="1400">
                <a:solidFill>
                  <a:srgbClr val="2E2E2E"/>
                </a:solidFill>
                <a:latin typeface="Georgia"/>
                <a:ea typeface="Georgia"/>
                <a:cs typeface="Georgia"/>
                <a:sym typeface="Georgia"/>
              </a:rPr>
              <a:t> </a:t>
            </a:r>
            <a:r>
              <a:rPr lang="en-US" sz="1800">
                <a:solidFill>
                  <a:srgbClr val="2E2E2E"/>
                </a:solidFill>
                <a:latin typeface="Georgia"/>
                <a:ea typeface="Georgia"/>
                <a:cs typeface="Georgia"/>
                <a:sym typeface="Georgia"/>
              </a:rPr>
              <a:t>Best rules are shown:</a:t>
            </a:r>
            <a:endParaRPr sz="1800">
              <a:solidFill>
                <a:schemeClr val="dk1"/>
              </a:solidFill>
              <a:latin typeface="Calibri"/>
              <a:ea typeface="Calibri"/>
              <a:cs typeface="Calibri"/>
              <a:sym typeface="Calibri"/>
            </a:endParaRPr>
          </a:p>
          <a:p>
            <a:pPr marL="0" marR="0" lvl="0" indent="0" algn="l" rtl="0">
              <a:spcBef>
                <a:spcPts val="800"/>
              </a:spcBef>
              <a:spcAft>
                <a:spcPts val="0"/>
              </a:spcAft>
              <a:buNone/>
            </a:pPr>
            <a:br>
              <a:rPr lang="en-US" sz="1800">
                <a:solidFill>
                  <a:schemeClr val="dk1"/>
                </a:solidFill>
                <a:latin typeface="Calibri"/>
                <a:ea typeface="Calibri"/>
                <a:cs typeface="Calibri"/>
                <a:sym typeface="Calibri"/>
              </a:rPr>
            </a:br>
            <a:r>
              <a:rPr lang="en-US" sz="1800">
                <a:solidFill>
                  <a:schemeClr val="dk1"/>
                </a:solidFill>
                <a:latin typeface="Calibri"/>
                <a:ea typeface="Calibri"/>
                <a:cs typeface="Calibri"/>
                <a:sym typeface="Calibri"/>
              </a:rPr>
              <a:t>Rule1: If (BMI= high    ∩ glucose.conc.= high) → Class = Yes</a:t>
            </a:r>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Rule2: If (Age = high    ∩ glucose.conc.= high) → Class = Yes</a:t>
            </a:r>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Rule3: If (no.of.pregnancy = high    ∩ age= high) → Class = Yes</a:t>
            </a:r>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Rule4:If (BMI = high ∩  glucose.conc.= high) → Class = Yes</a:t>
            </a:r>
            <a:endParaRPr/>
          </a:p>
          <a:p>
            <a:pPr marL="0" marR="0" lvl="0" indent="0" algn="l" rtl="0">
              <a:spcBef>
                <a:spcPts val="0"/>
              </a:spcBef>
              <a:spcAft>
                <a:spcPts val="0"/>
              </a:spcAft>
              <a:buNone/>
            </a:pPr>
            <a:br>
              <a:rPr lang="en-US" sz="1800">
                <a:solidFill>
                  <a:schemeClr val="dk1"/>
                </a:solidFill>
                <a:latin typeface="Calibri"/>
                <a:ea typeface="Calibri"/>
                <a:cs typeface="Calibri"/>
                <a:sym typeface="Calibri"/>
              </a:rPr>
            </a:br>
            <a:endParaRPr sz="1800">
              <a:solidFill>
                <a:schemeClr val="dk1"/>
              </a:solidFill>
              <a:latin typeface="Calibri"/>
              <a:ea typeface="Calibri"/>
              <a:cs typeface="Calibri"/>
              <a:sym typeface="Calibri"/>
            </a:endParaRPr>
          </a:p>
        </p:txBody>
      </p:sp>
      <p:grpSp>
        <p:nvGrpSpPr>
          <p:cNvPr id="394" name="Google Shape;394;p23"/>
          <p:cNvGrpSpPr/>
          <p:nvPr/>
        </p:nvGrpSpPr>
        <p:grpSpPr>
          <a:xfrm>
            <a:off x="2518406" y="2397173"/>
            <a:ext cx="4323087" cy="910123"/>
            <a:chOff x="3806" y="692164"/>
            <a:chExt cx="4323087" cy="910123"/>
          </a:xfrm>
        </p:grpSpPr>
        <p:sp>
          <p:nvSpPr>
            <p:cNvPr id="395" name="Google Shape;395;p23"/>
            <p:cNvSpPr/>
            <p:nvPr/>
          </p:nvSpPr>
          <p:spPr>
            <a:xfrm>
              <a:off x="3806" y="692164"/>
              <a:ext cx="2275309" cy="910123"/>
            </a:xfrm>
            <a:prstGeom prst="chevron">
              <a:avLst>
                <a:gd name="adj" fmla="val 50000"/>
              </a:avLst>
            </a:prstGeom>
            <a:gradFill>
              <a:gsLst>
                <a:gs pos="0">
                  <a:srgbClr val="2D5C97"/>
                </a:gs>
                <a:gs pos="80000">
                  <a:srgbClr val="3C7AC5"/>
                </a:gs>
                <a:gs pos="100000">
                  <a:srgbClr val="397BC9"/>
                </a:gs>
              </a:gsLst>
              <a:lin ang="16200000" scaled="0"/>
            </a:gradFill>
            <a:ln>
              <a:noFill/>
            </a:ln>
            <a:effectLst>
              <a:outerShdw blurRad="40000" dist="23000" dir="5400000" rotWithShape="0">
                <a:srgbClr val="000000">
                  <a:alpha val="34901"/>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23"/>
            <p:cNvSpPr txBox="1"/>
            <p:nvPr/>
          </p:nvSpPr>
          <p:spPr>
            <a:xfrm>
              <a:off x="458868" y="692164"/>
              <a:ext cx="1365186" cy="910123"/>
            </a:xfrm>
            <a:prstGeom prst="rect">
              <a:avLst/>
            </a:prstGeom>
            <a:noFill/>
            <a:ln>
              <a:noFill/>
            </a:ln>
          </p:spPr>
          <p:txBody>
            <a:bodyPr spcFirstLastPara="1" wrap="square" lIns="68000" tIns="22650" rIns="22650" bIns="22650" anchor="ctr" anchorCtr="0">
              <a:noAutofit/>
            </a:bodyPr>
            <a:lstStyle/>
            <a:p>
              <a:pPr marL="0" marR="0" lvl="0" indent="0" algn="ctr" rtl="0">
                <a:lnSpc>
                  <a:spcPct val="90000"/>
                </a:lnSpc>
                <a:spcBef>
                  <a:spcPts val="0"/>
                </a:spcBef>
                <a:spcAft>
                  <a:spcPts val="0"/>
                </a:spcAft>
                <a:buClr>
                  <a:schemeClr val="lt1"/>
                </a:buClr>
                <a:buSzPts val="1700"/>
                <a:buFont typeface="Calibri"/>
                <a:buNone/>
              </a:pPr>
              <a:r>
                <a:rPr lang="en-US" sz="1700" b="0" i="0" u="none">
                  <a:solidFill>
                    <a:schemeClr val="lt1"/>
                  </a:solidFill>
                  <a:latin typeface="Calibri"/>
                  <a:ea typeface="Calibri"/>
                  <a:cs typeface="Calibri"/>
                  <a:sym typeface="Calibri"/>
                </a:rPr>
                <a:t>1. Determines the frequent item set</a:t>
              </a:r>
              <a:endParaRPr sz="1700">
                <a:solidFill>
                  <a:schemeClr val="lt1"/>
                </a:solidFill>
                <a:latin typeface="Calibri"/>
                <a:ea typeface="Calibri"/>
                <a:cs typeface="Calibri"/>
                <a:sym typeface="Calibri"/>
              </a:endParaRPr>
            </a:p>
          </p:txBody>
        </p:sp>
        <p:sp>
          <p:nvSpPr>
            <p:cNvPr id="397" name="Google Shape;397;p23"/>
            <p:cNvSpPr/>
            <p:nvPr/>
          </p:nvSpPr>
          <p:spPr>
            <a:xfrm>
              <a:off x="2051584" y="692164"/>
              <a:ext cx="2275309" cy="910123"/>
            </a:xfrm>
            <a:prstGeom prst="chevron">
              <a:avLst>
                <a:gd name="adj" fmla="val 50000"/>
              </a:avLst>
            </a:prstGeom>
            <a:gradFill>
              <a:gsLst>
                <a:gs pos="0">
                  <a:srgbClr val="2D5C97"/>
                </a:gs>
                <a:gs pos="80000">
                  <a:srgbClr val="3C7AC5"/>
                </a:gs>
                <a:gs pos="100000">
                  <a:srgbClr val="397BC9"/>
                </a:gs>
              </a:gsLst>
              <a:lin ang="16200000" scaled="0"/>
            </a:gradFill>
            <a:ln>
              <a:noFill/>
            </a:ln>
            <a:effectLst>
              <a:outerShdw blurRad="40000" dist="23000" dir="5400000" rotWithShape="0">
                <a:srgbClr val="000000">
                  <a:alpha val="34901"/>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23"/>
            <p:cNvSpPr txBox="1"/>
            <p:nvPr/>
          </p:nvSpPr>
          <p:spPr>
            <a:xfrm>
              <a:off x="2506646" y="692164"/>
              <a:ext cx="1365186" cy="910123"/>
            </a:xfrm>
            <a:prstGeom prst="rect">
              <a:avLst/>
            </a:prstGeom>
            <a:noFill/>
            <a:ln>
              <a:noFill/>
            </a:ln>
          </p:spPr>
          <p:txBody>
            <a:bodyPr spcFirstLastPara="1" wrap="square" lIns="68000" tIns="22650" rIns="22650" bIns="22650" anchor="ctr" anchorCtr="0">
              <a:noAutofit/>
            </a:bodyPr>
            <a:lstStyle/>
            <a:p>
              <a:pPr marL="0" marR="0" lvl="0" indent="0" algn="ctr" rtl="0">
                <a:lnSpc>
                  <a:spcPct val="90000"/>
                </a:lnSpc>
                <a:spcBef>
                  <a:spcPts val="0"/>
                </a:spcBef>
                <a:spcAft>
                  <a:spcPts val="0"/>
                </a:spcAft>
                <a:buClr>
                  <a:schemeClr val="lt1"/>
                </a:buClr>
                <a:buSzPts val="1700"/>
                <a:buFont typeface="Calibri"/>
                <a:buNone/>
              </a:pPr>
              <a:r>
                <a:rPr lang="en-US" sz="1700" b="0" i="0" u="none">
                  <a:solidFill>
                    <a:schemeClr val="lt1"/>
                  </a:solidFill>
                  <a:latin typeface="Calibri"/>
                  <a:ea typeface="Calibri"/>
                  <a:cs typeface="Calibri"/>
                  <a:sym typeface="Calibri"/>
                </a:rPr>
                <a:t>2. Generate rules</a:t>
              </a:r>
              <a:endParaRPr sz="1700">
                <a:solidFill>
                  <a:schemeClr val="lt1"/>
                </a:solidFill>
                <a:latin typeface="Calibri"/>
                <a:ea typeface="Calibri"/>
                <a:cs typeface="Calibri"/>
                <a:sym typeface="Calibri"/>
              </a:endParaRPr>
            </a:p>
          </p:txBody>
        </p:sp>
      </p:grpSp>
      <p:sp>
        <p:nvSpPr>
          <p:cNvPr id="399" name="Google Shape;399;p2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23</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pic>
        <p:nvPicPr>
          <p:cNvPr id="404" name="Google Shape;404;p24"/>
          <p:cNvPicPr preferRelativeResize="0"/>
          <p:nvPr/>
        </p:nvPicPr>
        <p:blipFill rotWithShape="1">
          <a:blip r:embed="rId3">
            <a:alphaModFix amt="80000"/>
          </a:blip>
          <a:srcRect/>
          <a:stretch/>
        </p:blipFill>
        <p:spPr>
          <a:xfrm rot="-2217028">
            <a:off x="4616633" y="5940679"/>
            <a:ext cx="9463885" cy="4831669"/>
          </a:xfrm>
          <a:prstGeom prst="rect">
            <a:avLst/>
          </a:prstGeom>
          <a:noFill/>
          <a:ln>
            <a:noFill/>
          </a:ln>
        </p:spPr>
      </p:pic>
      <p:pic>
        <p:nvPicPr>
          <p:cNvPr id="405" name="Google Shape;405;p24"/>
          <p:cNvPicPr preferRelativeResize="0"/>
          <p:nvPr/>
        </p:nvPicPr>
        <p:blipFill rotWithShape="1">
          <a:blip r:embed="rId4">
            <a:alphaModFix amt="80000"/>
          </a:blip>
          <a:srcRect/>
          <a:stretch/>
        </p:blipFill>
        <p:spPr>
          <a:xfrm rot="-2217028">
            <a:off x="-2288673" y="-3736722"/>
            <a:ext cx="9463885" cy="4831669"/>
          </a:xfrm>
          <a:prstGeom prst="rect">
            <a:avLst/>
          </a:prstGeom>
          <a:noFill/>
          <a:ln>
            <a:noFill/>
          </a:ln>
        </p:spPr>
      </p:pic>
      <p:sp>
        <p:nvSpPr>
          <p:cNvPr id="406" name="Google Shape;406;p24"/>
          <p:cNvSpPr txBox="1"/>
          <p:nvPr/>
        </p:nvSpPr>
        <p:spPr>
          <a:xfrm>
            <a:off x="-1567607" y="161290"/>
            <a:ext cx="7121769" cy="570230"/>
          </a:xfrm>
          <a:prstGeom prst="rect">
            <a:avLst/>
          </a:prstGeom>
          <a:noFill/>
          <a:ln>
            <a:noFill/>
          </a:ln>
        </p:spPr>
        <p:txBody>
          <a:bodyPr spcFirstLastPara="1" wrap="square" lIns="0" tIns="0" rIns="0" bIns="0" anchor="t" anchorCtr="0">
            <a:spAutoFit/>
          </a:bodyPr>
          <a:lstStyle/>
          <a:p>
            <a:pPr marL="0" marR="0" lvl="0" indent="0" algn="ctr" rtl="0">
              <a:lnSpc>
                <a:spcPct val="109000"/>
              </a:lnSpc>
              <a:spcBef>
                <a:spcPts val="0"/>
              </a:spcBef>
              <a:spcAft>
                <a:spcPts val="0"/>
              </a:spcAft>
              <a:buNone/>
            </a:pPr>
            <a:r>
              <a:rPr lang="en-US" sz="4000" b="1">
                <a:solidFill>
                  <a:srgbClr val="FFFFFF"/>
                </a:solidFill>
                <a:latin typeface="Open Sans ExtraBold"/>
                <a:ea typeface="Open Sans ExtraBold"/>
                <a:cs typeface="Open Sans ExtraBold"/>
                <a:sym typeface="Open Sans ExtraBold"/>
              </a:rPr>
              <a:t>CONCLUSIONS</a:t>
            </a:r>
            <a:endParaRPr/>
          </a:p>
        </p:txBody>
      </p:sp>
      <p:sp>
        <p:nvSpPr>
          <p:cNvPr id="407" name="Google Shape;407;p24"/>
          <p:cNvSpPr/>
          <p:nvPr/>
        </p:nvSpPr>
        <p:spPr>
          <a:xfrm>
            <a:off x="1086541" y="1905000"/>
            <a:ext cx="8534400" cy="707886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800">
              <a:solidFill>
                <a:srgbClr val="2E2E2E"/>
              </a:solidFill>
              <a:latin typeface="Georgia"/>
              <a:ea typeface="Georgia"/>
              <a:cs typeface="Georgia"/>
              <a:sym typeface="Georgia"/>
            </a:endParaRPr>
          </a:p>
          <a:p>
            <a:pPr marL="285750" marR="0" lvl="0" indent="-285750" algn="l" rtl="0">
              <a:spcBef>
                <a:spcPts val="0"/>
              </a:spcBef>
              <a:spcAft>
                <a:spcPts val="0"/>
              </a:spcAft>
              <a:buClr>
                <a:schemeClr val="dk1"/>
              </a:buClr>
              <a:buSzPts val="1700"/>
              <a:buFont typeface="Arial"/>
              <a:buChar char="•"/>
            </a:pPr>
            <a:r>
              <a:rPr lang="en-US" sz="1700">
                <a:solidFill>
                  <a:schemeClr val="dk1"/>
                </a:solidFill>
                <a:latin typeface="Calibri"/>
                <a:ea typeface="Calibri"/>
                <a:cs typeface="Calibri"/>
                <a:sym typeface="Calibri"/>
              </a:rPr>
              <a:t>The Logic Regression model shows the best performance with the highest accuracy of 78% with a ROC of 81% when compared to Decision Tree and Naive Bayes models.</a:t>
            </a:r>
            <a:endParaRPr/>
          </a:p>
          <a:p>
            <a:pPr marL="285750" marR="0" lvl="0" indent="-177800" algn="l" rtl="0">
              <a:spcBef>
                <a:spcPts val="0"/>
              </a:spcBef>
              <a:spcAft>
                <a:spcPts val="0"/>
              </a:spcAft>
              <a:buClr>
                <a:schemeClr val="dk1"/>
              </a:buClr>
              <a:buSzPts val="1700"/>
              <a:buFont typeface="Arial"/>
              <a:buNone/>
            </a:pPr>
            <a:endParaRPr sz="1700">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1700"/>
              <a:buFont typeface="Arial"/>
              <a:buChar char="•"/>
            </a:pPr>
            <a:r>
              <a:rPr lang="en-US" sz="1700">
                <a:solidFill>
                  <a:schemeClr val="dk1"/>
                </a:solidFill>
                <a:latin typeface="Calibri"/>
                <a:ea typeface="Calibri"/>
                <a:cs typeface="Calibri"/>
                <a:sym typeface="Calibri"/>
              </a:rPr>
              <a:t>According to the Pima Indian dataset study Glucose is the stronger contributor for predicting diabetes.</a:t>
            </a:r>
            <a:endParaRPr/>
          </a:p>
          <a:p>
            <a:pPr marL="285750" marR="0" lvl="0" indent="-177800" algn="l" rtl="0">
              <a:spcBef>
                <a:spcPts val="0"/>
              </a:spcBef>
              <a:spcAft>
                <a:spcPts val="0"/>
              </a:spcAft>
              <a:buClr>
                <a:schemeClr val="dk1"/>
              </a:buClr>
              <a:buSzPts val="1700"/>
              <a:buFont typeface="Arial"/>
              <a:buNone/>
            </a:pPr>
            <a:endParaRPr sz="1700">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1700"/>
              <a:buFont typeface="Arial"/>
              <a:buChar char="•"/>
            </a:pPr>
            <a:r>
              <a:rPr lang="en-US" sz="1700">
                <a:solidFill>
                  <a:schemeClr val="dk1"/>
                </a:solidFill>
                <a:latin typeface="Calibri"/>
                <a:ea typeface="Calibri"/>
                <a:cs typeface="Calibri"/>
                <a:sym typeface="Calibri"/>
              </a:rPr>
              <a:t>The methods utilized in this study could be used to train a model to predict a person's diabetes by taking inputs features like Glucose, BMI, Age and No. of Pregnancy.</a:t>
            </a:r>
            <a:endParaRPr/>
          </a:p>
          <a:p>
            <a:pPr marL="0" marR="0" lvl="0" indent="0" algn="l" rtl="0">
              <a:spcBef>
                <a:spcPts val="0"/>
              </a:spcBef>
              <a:spcAft>
                <a:spcPts val="0"/>
              </a:spcAft>
              <a:buNone/>
            </a:pPr>
            <a:endParaRPr sz="1700">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1700"/>
              <a:buFont typeface="Arial"/>
              <a:buChar char="•"/>
            </a:pPr>
            <a:r>
              <a:rPr lang="en-US" sz="1700">
                <a:solidFill>
                  <a:schemeClr val="dk1"/>
                </a:solidFill>
                <a:latin typeface="Calibri"/>
                <a:ea typeface="Calibri"/>
                <a:cs typeface="Calibri"/>
                <a:sym typeface="Calibri"/>
              </a:rPr>
              <a:t>The study for this dataset has some limitations such as: the target is defined as females older than 21 years which could be extended to male patients as well. By including both genders in the dataset, the prediction of diabetes would work in general and not for a specific community.</a:t>
            </a:r>
            <a:endParaRPr sz="1700">
              <a:solidFill>
                <a:schemeClr val="dk1"/>
              </a:solidFill>
              <a:latin typeface="Calibri"/>
              <a:ea typeface="Calibri"/>
              <a:cs typeface="Calibri"/>
              <a:sym typeface="Calibri"/>
            </a:endParaRPr>
          </a:p>
          <a:p>
            <a:pPr marL="285750" marR="0" lvl="0" indent="-171450" algn="l" rtl="0">
              <a:spcBef>
                <a:spcPts val="0"/>
              </a:spcBef>
              <a:spcAft>
                <a:spcPts val="0"/>
              </a:spcAft>
              <a:buClr>
                <a:schemeClr val="dk1"/>
              </a:buClr>
              <a:buSzPts val="1800"/>
              <a:buFont typeface="Arial"/>
              <a:buNone/>
            </a:pPr>
            <a:endParaRPr sz="1800">
              <a:solidFill>
                <a:srgbClr val="2E2E2E"/>
              </a:solidFill>
              <a:latin typeface="Georgia"/>
              <a:ea typeface="Georgia"/>
              <a:cs typeface="Georgia"/>
              <a:sym typeface="Georgia"/>
            </a:endParaRPr>
          </a:p>
          <a:p>
            <a:pPr marL="285750" marR="0" lvl="0" indent="-171450" algn="l" rtl="0">
              <a:spcBef>
                <a:spcPts val="0"/>
              </a:spcBef>
              <a:spcAft>
                <a:spcPts val="0"/>
              </a:spcAft>
              <a:buClr>
                <a:schemeClr val="dk1"/>
              </a:buClr>
              <a:buSzPts val="1800"/>
              <a:buFont typeface="Arial"/>
              <a:buNone/>
            </a:pPr>
            <a:endParaRPr sz="1800">
              <a:solidFill>
                <a:srgbClr val="2E2E2E"/>
              </a:solidFill>
              <a:latin typeface="Georgia"/>
              <a:ea typeface="Georgia"/>
              <a:cs typeface="Georgia"/>
              <a:sym typeface="Georgia"/>
            </a:endParaRPr>
          </a:p>
          <a:p>
            <a:pPr marL="285750" marR="0" lvl="0" indent="-171450" algn="l" rtl="0">
              <a:spcBef>
                <a:spcPts val="0"/>
              </a:spcBef>
              <a:spcAft>
                <a:spcPts val="0"/>
              </a:spcAft>
              <a:buClr>
                <a:schemeClr val="dk1"/>
              </a:buClr>
              <a:buSzPts val="1800"/>
              <a:buFont typeface="Arial"/>
              <a:buNone/>
            </a:pPr>
            <a:endParaRPr sz="1800">
              <a:solidFill>
                <a:srgbClr val="2E2E2E"/>
              </a:solidFill>
              <a:latin typeface="Georgia"/>
              <a:ea typeface="Georgia"/>
              <a:cs typeface="Georgia"/>
              <a:sym typeface="Georgia"/>
            </a:endParaRPr>
          </a:p>
          <a:p>
            <a:pPr marL="285750" marR="0" lvl="0" indent="-171450" algn="l" rtl="0">
              <a:spcBef>
                <a:spcPts val="0"/>
              </a:spcBef>
              <a:spcAft>
                <a:spcPts val="0"/>
              </a:spcAft>
              <a:buClr>
                <a:schemeClr val="dk1"/>
              </a:buClr>
              <a:buSzPts val="1800"/>
              <a:buFont typeface="Arial"/>
              <a:buNone/>
            </a:pPr>
            <a:endParaRPr sz="1800">
              <a:solidFill>
                <a:srgbClr val="2E2E2E"/>
              </a:solidFill>
              <a:latin typeface="Georgia"/>
              <a:ea typeface="Georgia"/>
              <a:cs typeface="Georgia"/>
              <a:sym typeface="Georgia"/>
            </a:endParaRPr>
          </a:p>
          <a:p>
            <a:pPr marL="285750" marR="0" lvl="0" indent="-171450" algn="l" rtl="0">
              <a:spcBef>
                <a:spcPts val="0"/>
              </a:spcBef>
              <a:spcAft>
                <a:spcPts val="0"/>
              </a:spcAft>
              <a:buClr>
                <a:schemeClr val="dk1"/>
              </a:buClr>
              <a:buSzPts val="1800"/>
              <a:buFont typeface="Arial"/>
              <a:buNone/>
            </a:pPr>
            <a:endParaRPr sz="1800">
              <a:solidFill>
                <a:srgbClr val="2E2E2E"/>
              </a:solidFill>
              <a:latin typeface="Georgia"/>
              <a:ea typeface="Georgia"/>
              <a:cs typeface="Georgia"/>
              <a:sym typeface="Georgia"/>
            </a:endParaRPr>
          </a:p>
          <a:p>
            <a:pPr marL="285750" marR="0" lvl="0" indent="-171450" algn="l" rtl="0">
              <a:spcBef>
                <a:spcPts val="0"/>
              </a:spcBef>
              <a:spcAft>
                <a:spcPts val="0"/>
              </a:spcAft>
              <a:buClr>
                <a:schemeClr val="dk1"/>
              </a:buClr>
              <a:buSzPts val="1800"/>
              <a:buFont typeface="Arial"/>
              <a:buNone/>
            </a:pPr>
            <a:endParaRPr sz="1800">
              <a:solidFill>
                <a:srgbClr val="2E2E2E"/>
              </a:solidFill>
              <a:latin typeface="Georgia"/>
              <a:ea typeface="Georgia"/>
              <a:cs typeface="Georgia"/>
              <a:sym typeface="Georgia"/>
            </a:endParaRPr>
          </a:p>
          <a:p>
            <a:pPr marL="285750" marR="0" lvl="0" indent="-171450" algn="l" rtl="0">
              <a:spcBef>
                <a:spcPts val="0"/>
              </a:spcBef>
              <a:spcAft>
                <a:spcPts val="0"/>
              </a:spcAft>
              <a:buClr>
                <a:schemeClr val="dk1"/>
              </a:buClr>
              <a:buSzPts val="1800"/>
              <a:buFont typeface="Arial"/>
              <a:buNone/>
            </a:pPr>
            <a:endParaRPr sz="1800">
              <a:solidFill>
                <a:srgbClr val="2E2E2E"/>
              </a:solidFill>
              <a:latin typeface="Georgia"/>
              <a:ea typeface="Georgia"/>
              <a:cs typeface="Georgia"/>
              <a:sym typeface="Georgia"/>
            </a:endParaRPr>
          </a:p>
          <a:p>
            <a:pPr marL="285750" marR="0" lvl="0" indent="-171450" algn="l" rtl="0">
              <a:spcBef>
                <a:spcPts val="0"/>
              </a:spcBef>
              <a:spcAft>
                <a:spcPts val="0"/>
              </a:spcAft>
              <a:buClr>
                <a:schemeClr val="dk1"/>
              </a:buClr>
              <a:buSzPts val="1800"/>
              <a:buFont typeface="Arial"/>
              <a:buNone/>
            </a:pPr>
            <a:endParaRPr sz="1800">
              <a:solidFill>
                <a:srgbClr val="2E2E2E"/>
              </a:solidFill>
              <a:latin typeface="Georgia"/>
              <a:ea typeface="Georgia"/>
              <a:cs typeface="Georgia"/>
              <a:sym typeface="Georgia"/>
            </a:endParaRPr>
          </a:p>
          <a:p>
            <a:pPr marL="285750" marR="0" lvl="0" indent="-171450" algn="l" rtl="0">
              <a:spcBef>
                <a:spcPts val="0"/>
              </a:spcBef>
              <a:spcAft>
                <a:spcPts val="0"/>
              </a:spcAft>
              <a:buClr>
                <a:schemeClr val="dk1"/>
              </a:buClr>
              <a:buSzPts val="1800"/>
              <a:buFont typeface="Arial"/>
              <a:buNone/>
            </a:pPr>
            <a:endParaRPr sz="1800">
              <a:solidFill>
                <a:srgbClr val="2E2E2E"/>
              </a:solidFill>
              <a:latin typeface="Georgia"/>
              <a:ea typeface="Georgia"/>
              <a:cs typeface="Georgia"/>
              <a:sym typeface="Georgia"/>
            </a:endParaRPr>
          </a:p>
          <a:p>
            <a:pPr marL="285750" marR="0" lvl="0" indent="-171450" algn="l" rtl="0">
              <a:spcBef>
                <a:spcPts val="0"/>
              </a:spcBef>
              <a:spcAft>
                <a:spcPts val="0"/>
              </a:spcAft>
              <a:buClr>
                <a:schemeClr val="dk1"/>
              </a:buClr>
              <a:buSzPts val="1800"/>
              <a:buFont typeface="Arial"/>
              <a:buNone/>
            </a:pPr>
            <a:endParaRPr sz="1800">
              <a:solidFill>
                <a:srgbClr val="2E2E2E"/>
              </a:solidFill>
              <a:latin typeface="Georgia"/>
              <a:ea typeface="Georgia"/>
              <a:cs typeface="Georgia"/>
              <a:sym typeface="Georgia"/>
            </a:endParaRPr>
          </a:p>
          <a:p>
            <a:pPr marL="285750" marR="0" lvl="0" indent="-171450" algn="l" rtl="0">
              <a:spcBef>
                <a:spcPts val="0"/>
              </a:spcBef>
              <a:spcAft>
                <a:spcPts val="0"/>
              </a:spcAft>
              <a:buClr>
                <a:schemeClr val="dk1"/>
              </a:buClr>
              <a:buSzPts val="1800"/>
              <a:buFont typeface="Arial"/>
              <a:buNone/>
            </a:pPr>
            <a:endParaRPr sz="1800">
              <a:solidFill>
                <a:srgbClr val="2E2E2E"/>
              </a:solidFill>
              <a:latin typeface="Georgia"/>
              <a:ea typeface="Georgia"/>
              <a:cs typeface="Georgia"/>
              <a:sym typeface="Georgia"/>
            </a:endParaRPr>
          </a:p>
        </p:txBody>
      </p:sp>
      <p:sp>
        <p:nvSpPr>
          <p:cNvPr id="408" name="Google Shape;408;p2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24</a:t>
            </a:fld>
            <a:endParaRPr/>
          </a:p>
        </p:txBody>
      </p:sp>
      <p:pic>
        <p:nvPicPr>
          <p:cNvPr id="409" name="Google Shape;409;p24" descr="Image result for conclusion data analysis"/>
          <p:cNvPicPr preferRelativeResize="0"/>
          <p:nvPr/>
        </p:nvPicPr>
        <p:blipFill rotWithShape="1">
          <a:blip r:embed="rId5">
            <a:alphaModFix/>
          </a:blip>
          <a:srcRect t="6944" b="10310"/>
          <a:stretch/>
        </p:blipFill>
        <p:spPr>
          <a:xfrm>
            <a:off x="6029725" y="131679"/>
            <a:ext cx="3318850" cy="1544721"/>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pic>
        <p:nvPicPr>
          <p:cNvPr id="414" name="Google Shape;414;p25"/>
          <p:cNvPicPr preferRelativeResize="0"/>
          <p:nvPr/>
        </p:nvPicPr>
        <p:blipFill rotWithShape="1">
          <a:blip r:embed="rId3">
            <a:alphaModFix amt="80000"/>
          </a:blip>
          <a:srcRect/>
          <a:stretch/>
        </p:blipFill>
        <p:spPr>
          <a:xfrm rot="-2217028">
            <a:off x="-1869545" y="-316204"/>
            <a:ext cx="13492689" cy="7947608"/>
          </a:xfrm>
          <a:prstGeom prst="rect">
            <a:avLst/>
          </a:prstGeom>
          <a:noFill/>
          <a:ln>
            <a:noFill/>
          </a:ln>
        </p:spPr>
      </p:pic>
      <p:sp>
        <p:nvSpPr>
          <p:cNvPr id="415" name="Google Shape;415;p25"/>
          <p:cNvSpPr/>
          <p:nvPr/>
        </p:nvSpPr>
        <p:spPr>
          <a:xfrm>
            <a:off x="2105117" y="2054842"/>
            <a:ext cx="5543366" cy="2514116"/>
          </a:xfrm>
          <a:custGeom>
            <a:avLst/>
            <a:gdLst/>
            <a:ahLst/>
            <a:cxnLst/>
            <a:rect l="l" t="t" r="r" b="b"/>
            <a:pathLst>
              <a:path w="7391155" h="3352155" extrusionOk="0">
                <a:moveTo>
                  <a:pt x="7391155" y="279400"/>
                </a:moveTo>
                <a:lnTo>
                  <a:pt x="7391155" y="0"/>
                </a:lnTo>
                <a:lnTo>
                  <a:pt x="0" y="0"/>
                </a:lnTo>
                <a:lnTo>
                  <a:pt x="0" y="3352155"/>
                </a:lnTo>
                <a:lnTo>
                  <a:pt x="7391155" y="3352155"/>
                </a:lnTo>
                <a:lnTo>
                  <a:pt x="7391155" y="279400"/>
                </a:lnTo>
                <a:close/>
                <a:moveTo>
                  <a:pt x="7312415" y="279400"/>
                </a:moveTo>
                <a:lnTo>
                  <a:pt x="7312415" y="3273415"/>
                </a:lnTo>
                <a:lnTo>
                  <a:pt x="78740" y="3273415"/>
                </a:lnTo>
                <a:lnTo>
                  <a:pt x="78740" y="78740"/>
                </a:lnTo>
                <a:lnTo>
                  <a:pt x="7312415" y="78740"/>
                </a:lnTo>
                <a:lnTo>
                  <a:pt x="7312415" y="279400"/>
                </a:lnTo>
                <a:close/>
              </a:path>
            </a:pathLst>
          </a:custGeom>
          <a:solidFill>
            <a:srgbClr val="FFFFFF"/>
          </a:solidFill>
          <a:ln>
            <a:noFill/>
          </a:ln>
        </p:spPr>
      </p:sp>
      <p:sp>
        <p:nvSpPr>
          <p:cNvPr id="416" name="Google Shape;416;p25"/>
          <p:cNvSpPr txBox="1"/>
          <p:nvPr/>
        </p:nvSpPr>
        <p:spPr>
          <a:xfrm>
            <a:off x="2693233" y="2688839"/>
            <a:ext cx="4533900" cy="1112774"/>
          </a:xfrm>
          <a:prstGeom prst="rect">
            <a:avLst/>
          </a:prstGeom>
          <a:noFill/>
          <a:ln>
            <a:noFill/>
          </a:ln>
        </p:spPr>
        <p:txBody>
          <a:bodyPr spcFirstLastPara="1" wrap="square" lIns="0" tIns="0" rIns="0" bIns="0" anchor="t" anchorCtr="0">
            <a:spAutoFit/>
          </a:bodyPr>
          <a:lstStyle/>
          <a:p>
            <a:pPr marL="0" marR="0" lvl="0" indent="0" algn="ctr" rtl="0">
              <a:lnSpc>
                <a:spcPct val="140006"/>
              </a:lnSpc>
              <a:spcBef>
                <a:spcPts val="0"/>
              </a:spcBef>
              <a:spcAft>
                <a:spcPts val="0"/>
              </a:spcAft>
              <a:buNone/>
            </a:pPr>
            <a:r>
              <a:rPr lang="en-US" sz="6439" b="1" dirty="0">
                <a:solidFill>
                  <a:srgbClr val="FFFFFF"/>
                </a:solidFill>
                <a:latin typeface="Open Sans"/>
                <a:ea typeface="Open Sans"/>
                <a:cs typeface="Open Sans"/>
                <a:sym typeface="Open Sans"/>
              </a:rPr>
              <a:t>Thank You</a:t>
            </a:r>
            <a:endParaRPr dirty="0"/>
          </a:p>
        </p:txBody>
      </p:sp>
      <p:sp>
        <p:nvSpPr>
          <p:cNvPr id="417" name="Google Shape;417;p2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25</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pic>
        <p:nvPicPr>
          <p:cNvPr id="113" name="Google Shape;113;p3"/>
          <p:cNvPicPr preferRelativeResize="0"/>
          <p:nvPr/>
        </p:nvPicPr>
        <p:blipFill rotWithShape="1">
          <a:blip r:embed="rId3">
            <a:alphaModFix amt="80000"/>
          </a:blip>
          <a:srcRect/>
          <a:stretch/>
        </p:blipFill>
        <p:spPr>
          <a:xfrm rot="-2217028">
            <a:off x="4488946" y="5049293"/>
            <a:ext cx="9463885" cy="4831669"/>
          </a:xfrm>
          <a:prstGeom prst="rect">
            <a:avLst/>
          </a:prstGeom>
          <a:noFill/>
          <a:ln>
            <a:noFill/>
          </a:ln>
        </p:spPr>
      </p:pic>
      <p:sp>
        <p:nvSpPr>
          <p:cNvPr id="114" name="Google Shape;114;p3"/>
          <p:cNvSpPr txBox="1"/>
          <p:nvPr/>
        </p:nvSpPr>
        <p:spPr>
          <a:xfrm>
            <a:off x="557206" y="1716062"/>
            <a:ext cx="7740162" cy="3328035"/>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2100" b="0" i="0" u="none" strike="noStrike" cap="none">
                <a:solidFill>
                  <a:srgbClr val="434343"/>
                </a:solidFill>
                <a:latin typeface="Open Sans Light"/>
                <a:ea typeface="Open Sans Light"/>
                <a:cs typeface="Open Sans Light"/>
                <a:sym typeface="Open Sans Light"/>
              </a:rPr>
              <a:t>The Pima Indian Diabetes (PID) dataset:</a:t>
            </a:r>
            <a:endParaRPr/>
          </a:p>
          <a:p>
            <a:pPr marL="0" marR="0" lvl="0" indent="0" algn="l" rtl="0">
              <a:lnSpc>
                <a:spcPct val="140000"/>
              </a:lnSpc>
              <a:spcBef>
                <a:spcPts val="0"/>
              </a:spcBef>
              <a:spcAft>
                <a:spcPts val="0"/>
              </a:spcAft>
              <a:buNone/>
            </a:pPr>
            <a:endParaRPr sz="2100" b="0" i="0" u="none" strike="noStrike" cap="none">
              <a:solidFill>
                <a:srgbClr val="434343"/>
              </a:solidFill>
              <a:latin typeface="Open Sans Light"/>
              <a:ea typeface="Open Sans Light"/>
              <a:cs typeface="Open Sans Light"/>
              <a:sym typeface="Open Sans Light"/>
            </a:endParaRPr>
          </a:p>
          <a:p>
            <a:pPr marL="346710" marR="0" lvl="1" indent="-173355" algn="l" rtl="0">
              <a:lnSpc>
                <a:spcPct val="140000"/>
              </a:lnSpc>
              <a:spcBef>
                <a:spcPts val="0"/>
              </a:spcBef>
              <a:spcAft>
                <a:spcPts val="0"/>
              </a:spcAft>
              <a:buClr>
                <a:srgbClr val="434343"/>
              </a:buClr>
              <a:buSzPts val="2100"/>
              <a:buFont typeface="Arial"/>
              <a:buChar char="•"/>
            </a:pPr>
            <a:r>
              <a:rPr lang="en-US" sz="2100" b="0" i="0" u="none" strike="noStrike" cap="none">
                <a:solidFill>
                  <a:srgbClr val="434343"/>
                </a:solidFill>
                <a:latin typeface="Open Sans Light"/>
                <a:ea typeface="Open Sans Light"/>
                <a:cs typeface="Open Sans Light"/>
                <a:sym typeface="Open Sans Light"/>
              </a:rPr>
              <a:t>768 records</a:t>
            </a:r>
            <a:endParaRPr/>
          </a:p>
          <a:p>
            <a:pPr marL="0" marR="0" lvl="0" indent="0" algn="l" rtl="0">
              <a:lnSpc>
                <a:spcPct val="140000"/>
              </a:lnSpc>
              <a:spcBef>
                <a:spcPts val="0"/>
              </a:spcBef>
              <a:spcAft>
                <a:spcPts val="0"/>
              </a:spcAft>
              <a:buNone/>
            </a:pPr>
            <a:endParaRPr sz="2100" b="0" i="0" u="none" strike="noStrike" cap="none">
              <a:solidFill>
                <a:srgbClr val="434343"/>
              </a:solidFill>
              <a:latin typeface="Open Sans Light"/>
              <a:ea typeface="Open Sans Light"/>
              <a:cs typeface="Open Sans Light"/>
              <a:sym typeface="Open Sans Light"/>
            </a:endParaRPr>
          </a:p>
          <a:p>
            <a:pPr marL="346710" marR="0" lvl="1" indent="-173355" algn="l" rtl="0">
              <a:lnSpc>
                <a:spcPct val="140000"/>
              </a:lnSpc>
              <a:spcBef>
                <a:spcPts val="0"/>
              </a:spcBef>
              <a:spcAft>
                <a:spcPts val="0"/>
              </a:spcAft>
              <a:buClr>
                <a:srgbClr val="434343"/>
              </a:buClr>
              <a:buSzPts val="2100"/>
              <a:buFont typeface="Arial"/>
              <a:buChar char="•"/>
            </a:pPr>
            <a:r>
              <a:rPr lang="en-US" sz="2100" b="0" i="0" u="none" strike="noStrike" cap="none">
                <a:solidFill>
                  <a:srgbClr val="434343"/>
                </a:solidFill>
                <a:latin typeface="Open Sans Light"/>
                <a:ea typeface="Open Sans Light"/>
                <a:cs typeface="Open Sans Light"/>
                <a:sym typeface="Open Sans Light"/>
              </a:rPr>
              <a:t>Females patients of Pima Indian Heritage which are at least 21 years old. </a:t>
            </a:r>
            <a:endParaRPr/>
          </a:p>
          <a:p>
            <a:pPr marL="0" marR="0" lvl="0" indent="0" algn="l" rtl="0">
              <a:lnSpc>
                <a:spcPct val="140000"/>
              </a:lnSpc>
              <a:spcBef>
                <a:spcPts val="0"/>
              </a:spcBef>
              <a:spcAft>
                <a:spcPts val="0"/>
              </a:spcAft>
              <a:buNone/>
            </a:pPr>
            <a:endParaRPr sz="2100" b="0" i="0" u="none" strike="noStrike" cap="none">
              <a:solidFill>
                <a:srgbClr val="434343"/>
              </a:solidFill>
              <a:latin typeface="Open Sans Light"/>
              <a:ea typeface="Open Sans Light"/>
              <a:cs typeface="Open Sans Light"/>
              <a:sym typeface="Open Sans Light"/>
            </a:endParaRPr>
          </a:p>
          <a:p>
            <a:pPr marL="346710" marR="0" lvl="1" indent="-173355" algn="l" rtl="0">
              <a:lnSpc>
                <a:spcPct val="140000"/>
              </a:lnSpc>
              <a:spcBef>
                <a:spcPts val="0"/>
              </a:spcBef>
              <a:spcAft>
                <a:spcPts val="0"/>
              </a:spcAft>
              <a:buClr>
                <a:srgbClr val="434343"/>
              </a:buClr>
              <a:buSzPts val="2100"/>
              <a:buFont typeface="Arial"/>
              <a:buChar char="•"/>
            </a:pPr>
            <a:r>
              <a:rPr lang="en-US" sz="2100" b="0" i="0" u="none" strike="noStrike" cap="none">
                <a:solidFill>
                  <a:srgbClr val="434343"/>
                </a:solidFill>
                <a:latin typeface="Open Sans Light"/>
                <a:ea typeface="Open Sans Light"/>
                <a:cs typeface="Open Sans Light"/>
                <a:sym typeface="Open Sans Light"/>
              </a:rPr>
              <a:t>Living near Phoenix, Arizona, USA</a:t>
            </a:r>
            <a:endParaRPr/>
          </a:p>
          <a:p>
            <a:pPr marL="0" marR="0" lvl="0" indent="0" algn="l" rtl="0">
              <a:lnSpc>
                <a:spcPct val="140000"/>
              </a:lnSpc>
              <a:spcBef>
                <a:spcPts val="0"/>
              </a:spcBef>
              <a:spcAft>
                <a:spcPts val="0"/>
              </a:spcAft>
              <a:buNone/>
            </a:pPr>
            <a:endParaRPr sz="2100" b="0" i="0" u="none" strike="noStrike" cap="none">
              <a:solidFill>
                <a:srgbClr val="434343"/>
              </a:solidFill>
              <a:latin typeface="Open Sans Light"/>
              <a:ea typeface="Open Sans Light"/>
              <a:cs typeface="Open Sans Light"/>
              <a:sym typeface="Open Sans Light"/>
            </a:endParaRPr>
          </a:p>
        </p:txBody>
      </p:sp>
      <p:pic>
        <p:nvPicPr>
          <p:cNvPr id="115" name="Google Shape;115;p3"/>
          <p:cNvPicPr preferRelativeResize="0"/>
          <p:nvPr/>
        </p:nvPicPr>
        <p:blipFill rotWithShape="1">
          <a:blip r:embed="rId4">
            <a:alphaModFix/>
          </a:blip>
          <a:srcRect t="17" b="16"/>
          <a:stretch/>
        </p:blipFill>
        <p:spPr>
          <a:xfrm>
            <a:off x="2266089" y="5422950"/>
            <a:ext cx="4802057" cy="1866800"/>
          </a:xfrm>
          <a:prstGeom prst="rect">
            <a:avLst/>
          </a:prstGeom>
          <a:noFill/>
          <a:ln>
            <a:noFill/>
          </a:ln>
        </p:spPr>
      </p:pic>
      <p:sp>
        <p:nvSpPr>
          <p:cNvPr id="116" name="Google Shape;116;p3"/>
          <p:cNvSpPr txBox="1"/>
          <p:nvPr/>
        </p:nvSpPr>
        <p:spPr>
          <a:xfrm>
            <a:off x="-47778" y="779145"/>
            <a:ext cx="4041719" cy="592074"/>
          </a:xfrm>
          <a:prstGeom prst="rect">
            <a:avLst/>
          </a:prstGeom>
          <a:noFill/>
          <a:ln>
            <a:noFill/>
          </a:ln>
        </p:spPr>
        <p:txBody>
          <a:bodyPr spcFirstLastPara="1" wrap="square" lIns="0" tIns="0" rIns="0" bIns="0" anchor="t" anchorCtr="0">
            <a:spAutoFit/>
          </a:bodyPr>
          <a:lstStyle/>
          <a:p>
            <a:pPr marL="0" marR="0" lvl="0" indent="0" algn="r" rtl="0">
              <a:lnSpc>
                <a:spcPct val="109000"/>
              </a:lnSpc>
              <a:spcBef>
                <a:spcPts val="0"/>
              </a:spcBef>
              <a:spcAft>
                <a:spcPts val="0"/>
              </a:spcAft>
              <a:buNone/>
            </a:pPr>
            <a:r>
              <a:rPr lang="en-US" sz="4200" b="1" i="0" u="none" strike="noStrike" cap="none">
                <a:solidFill>
                  <a:srgbClr val="00ABBC"/>
                </a:solidFill>
                <a:latin typeface="Open Sans ExtraBold"/>
                <a:ea typeface="Open Sans ExtraBold"/>
                <a:cs typeface="Open Sans ExtraBold"/>
                <a:sym typeface="Open Sans ExtraBold"/>
              </a:rPr>
              <a:t>Pima Indian </a:t>
            </a:r>
            <a:endParaRPr/>
          </a:p>
        </p:txBody>
      </p:sp>
      <p:sp>
        <p:nvSpPr>
          <p:cNvPr id="117" name="Google Shape;117;p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pic>
        <p:nvPicPr>
          <p:cNvPr id="122" name="Google Shape;122;p4"/>
          <p:cNvPicPr preferRelativeResize="0"/>
          <p:nvPr/>
        </p:nvPicPr>
        <p:blipFill rotWithShape="1">
          <a:blip r:embed="rId3">
            <a:alphaModFix amt="80000"/>
          </a:blip>
          <a:srcRect/>
          <a:stretch/>
        </p:blipFill>
        <p:spPr>
          <a:xfrm rot="-2217028">
            <a:off x="4910597" y="5328756"/>
            <a:ext cx="9463885" cy="4831669"/>
          </a:xfrm>
          <a:prstGeom prst="rect">
            <a:avLst/>
          </a:prstGeom>
          <a:noFill/>
          <a:ln>
            <a:noFill/>
          </a:ln>
        </p:spPr>
      </p:pic>
      <p:sp>
        <p:nvSpPr>
          <p:cNvPr id="123" name="Google Shape;123;p4"/>
          <p:cNvSpPr txBox="1"/>
          <p:nvPr/>
        </p:nvSpPr>
        <p:spPr>
          <a:xfrm>
            <a:off x="617283" y="1764076"/>
            <a:ext cx="6052038" cy="4070985"/>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2100" b="1" i="0" u="none" strike="noStrike" cap="none">
                <a:solidFill>
                  <a:srgbClr val="434343"/>
                </a:solidFill>
                <a:latin typeface="Open Sans"/>
                <a:ea typeface="Open Sans"/>
                <a:cs typeface="Open Sans"/>
                <a:sym typeface="Open Sans"/>
              </a:rPr>
              <a:t>1</a:t>
            </a:r>
            <a:r>
              <a:rPr lang="en-US" sz="2100" b="0" i="0" u="none" strike="noStrike" cap="none">
                <a:solidFill>
                  <a:srgbClr val="434343"/>
                </a:solidFill>
                <a:latin typeface="Open Sans Light"/>
                <a:ea typeface="Open Sans Light"/>
                <a:cs typeface="Open Sans Light"/>
                <a:sym typeface="Open Sans Light"/>
              </a:rPr>
              <a:t>. Number of times pregnant </a:t>
            </a:r>
            <a:endParaRPr/>
          </a:p>
          <a:p>
            <a:pPr marL="0" marR="0" lvl="0" indent="0" algn="l" rtl="0">
              <a:lnSpc>
                <a:spcPct val="140000"/>
              </a:lnSpc>
              <a:spcBef>
                <a:spcPts val="0"/>
              </a:spcBef>
              <a:spcAft>
                <a:spcPts val="0"/>
              </a:spcAft>
              <a:buNone/>
            </a:pPr>
            <a:r>
              <a:rPr lang="en-US" sz="2100" b="1" i="0" u="none" strike="noStrike" cap="none">
                <a:solidFill>
                  <a:srgbClr val="434343"/>
                </a:solidFill>
                <a:latin typeface="Open Sans"/>
                <a:ea typeface="Open Sans"/>
                <a:cs typeface="Open Sans"/>
                <a:sym typeface="Open Sans"/>
              </a:rPr>
              <a:t>2</a:t>
            </a:r>
            <a:r>
              <a:rPr lang="en-US" sz="2100" b="0" i="0" u="none" strike="noStrike" cap="none">
                <a:solidFill>
                  <a:srgbClr val="434343"/>
                </a:solidFill>
                <a:latin typeface="Open Sans Light"/>
                <a:ea typeface="Open Sans Light"/>
                <a:cs typeface="Open Sans Light"/>
                <a:sym typeface="Open Sans Light"/>
              </a:rPr>
              <a:t>. Plasma glucose concentration a 2 hours in an oral glucose tolerance test </a:t>
            </a:r>
            <a:endParaRPr/>
          </a:p>
          <a:p>
            <a:pPr marL="0" marR="0" lvl="0" indent="0" algn="l" rtl="0">
              <a:lnSpc>
                <a:spcPct val="140000"/>
              </a:lnSpc>
              <a:spcBef>
                <a:spcPts val="0"/>
              </a:spcBef>
              <a:spcAft>
                <a:spcPts val="0"/>
              </a:spcAft>
              <a:buNone/>
            </a:pPr>
            <a:r>
              <a:rPr lang="en-US" sz="2100" b="1" i="0" u="none" strike="noStrike" cap="none">
                <a:solidFill>
                  <a:srgbClr val="434343"/>
                </a:solidFill>
                <a:latin typeface="Open Sans"/>
                <a:ea typeface="Open Sans"/>
                <a:cs typeface="Open Sans"/>
                <a:sym typeface="Open Sans"/>
              </a:rPr>
              <a:t>3</a:t>
            </a:r>
            <a:r>
              <a:rPr lang="en-US" sz="2100" b="0" i="0" u="none" strike="noStrike" cap="none">
                <a:solidFill>
                  <a:srgbClr val="434343"/>
                </a:solidFill>
                <a:latin typeface="Open Sans Light"/>
                <a:ea typeface="Open Sans Light"/>
                <a:cs typeface="Open Sans Light"/>
                <a:sym typeface="Open Sans Light"/>
              </a:rPr>
              <a:t>. Diastolic blood pressure (mm Hg) </a:t>
            </a:r>
            <a:endParaRPr/>
          </a:p>
          <a:p>
            <a:pPr marL="0" marR="0" lvl="0" indent="0" algn="l" rtl="0">
              <a:lnSpc>
                <a:spcPct val="140000"/>
              </a:lnSpc>
              <a:spcBef>
                <a:spcPts val="0"/>
              </a:spcBef>
              <a:spcAft>
                <a:spcPts val="0"/>
              </a:spcAft>
              <a:buNone/>
            </a:pPr>
            <a:r>
              <a:rPr lang="en-US" sz="2100" b="1" i="0" u="none" strike="noStrike" cap="none">
                <a:solidFill>
                  <a:srgbClr val="434343"/>
                </a:solidFill>
                <a:latin typeface="Open Sans"/>
                <a:ea typeface="Open Sans"/>
                <a:cs typeface="Open Sans"/>
                <a:sym typeface="Open Sans"/>
              </a:rPr>
              <a:t>4</a:t>
            </a:r>
            <a:r>
              <a:rPr lang="en-US" sz="2100" b="0" i="0" u="none" strike="noStrike" cap="none">
                <a:solidFill>
                  <a:srgbClr val="434343"/>
                </a:solidFill>
                <a:latin typeface="Open Sans Light"/>
                <a:ea typeface="Open Sans Light"/>
                <a:cs typeface="Open Sans Light"/>
                <a:sym typeface="Open Sans Light"/>
              </a:rPr>
              <a:t>. Triceps skinfold thickness (mm) </a:t>
            </a:r>
            <a:endParaRPr/>
          </a:p>
          <a:p>
            <a:pPr marL="0" marR="0" lvl="0" indent="0" algn="l" rtl="0">
              <a:lnSpc>
                <a:spcPct val="140000"/>
              </a:lnSpc>
              <a:spcBef>
                <a:spcPts val="0"/>
              </a:spcBef>
              <a:spcAft>
                <a:spcPts val="0"/>
              </a:spcAft>
              <a:buNone/>
            </a:pPr>
            <a:r>
              <a:rPr lang="en-US" sz="2100" b="1" i="0" u="none" strike="noStrike" cap="none">
                <a:solidFill>
                  <a:srgbClr val="434343"/>
                </a:solidFill>
                <a:latin typeface="Open Sans"/>
                <a:ea typeface="Open Sans"/>
                <a:cs typeface="Open Sans"/>
                <a:sym typeface="Open Sans"/>
              </a:rPr>
              <a:t>5</a:t>
            </a:r>
            <a:r>
              <a:rPr lang="en-US" sz="2100" b="0" i="0" u="none" strike="noStrike" cap="none">
                <a:solidFill>
                  <a:srgbClr val="434343"/>
                </a:solidFill>
                <a:latin typeface="Open Sans Light"/>
                <a:ea typeface="Open Sans Light"/>
                <a:cs typeface="Open Sans Light"/>
                <a:sym typeface="Open Sans Light"/>
              </a:rPr>
              <a:t>. 2-Hour serum insulin (mu U/ml) </a:t>
            </a:r>
            <a:endParaRPr/>
          </a:p>
          <a:p>
            <a:pPr marL="0" marR="0" lvl="0" indent="0" algn="l" rtl="0">
              <a:lnSpc>
                <a:spcPct val="140000"/>
              </a:lnSpc>
              <a:spcBef>
                <a:spcPts val="0"/>
              </a:spcBef>
              <a:spcAft>
                <a:spcPts val="0"/>
              </a:spcAft>
              <a:buNone/>
            </a:pPr>
            <a:r>
              <a:rPr lang="en-US" sz="2100" b="1" i="0" u="none" strike="noStrike" cap="none">
                <a:solidFill>
                  <a:srgbClr val="434343"/>
                </a:solidFill>
                <a:latin typeface="Open Sans"/>
                <a:ea typeface="Open Sans"/>
                <a:cs typeface="Open Sans"/>
                <a:sym typeface="Open Sans"/>
              </a:rPr>
              <a:t>6</a:t>
            </a:r>
            <a:r>
              <a:rPr lang="en-US" sz="2100" b="0" i="0" u="none" strike="noStrike" cap="none">
                <a:solidFill>
                  <a:srgbClr val="434343"/>
                </a:solidFill>
                <a:latin typeface="Open Sans Light"/>
                <a:ea typeface="Open Sans Light"/>
                <a:cs typeface="Open Sans Light"/>
                <a:sym typeface="Open Sans Light"/>
              </a:rPr>
              <a:t>. Body mass index (weight in kg/(height in m)^2) </a:t>
            </a:r>
            <a:endParaRPr/>
          </a:p>
          <a:p>
            <a:pPr marL="0" marR="0" lvl="0" indent="0" algn="l" rtl="0">
              <a:lnSpc>
                <a:spcPct val="140000"/>
              </a:lnSpc>
              <a:spcBef>
                <a:spcPts val="0"/>
              </a:spcBef>
              <a:spcAft>
                <a:spcPts val="0"/>
              </a:spcAft>
              <a:buNone/>
            </a:pPr>
            <a:r>
              <a:rPr lang="en-US" sz="2100" b="1" i="0" u="none" strike="noStrike" cap="none">
                <a:solidFill>
                  <a:srgbClr val="434343"/>
                </a:solidFill>
                <a:latin typeface="Open Sans"/>
                <a:ea typeface="Open Sans"/>
                <a:cs typeface="Open Sans"/>
                <a:sym typeface="Open Sans"/>
              </a:rPr>
              <a:t>7</a:t>
            </a:r>
            <a:r>
              <a:rPr lang="en-US" sz="2100" b="0" i="0" u="none" strike="noStrike" cap="none">
                <a:solidFill>
                  <a:srgbClr val="434343"/>
                </a:solidFill>
                <a:latin typeface="Open Sans Light"/>
                <a:ea typeface="Open Sans Light"/>
                <a:cs typeface="Open Sans Light"/>
                <a:sym typeface="Open Sans Light"/>
              </a:rPr>
              <a:t>. Diabetes pedigree function </a:t>
            </a:r>
            <a:endParaRPr/>
          </a:p>
          <a:p>
            <a:pPr marL="0" marR="0" lvl="0" indent="0" algn="l" rtl="0">
              <a:lnSpc>
                <a:spcPct val="140000"/>
              </a:lnSpc>
              <a:spcBef>
                <a:spcPts val="0"/>
              </a:spcBef>
              <a:spcAft>
                <a:spcPts val="0"/>
              </a:spcAft>
              <a:buNone/>
            </a:pPr>
            <a:r>
              <a:rPr lang="en-US" sz="2100" b="1" i="0" u="none" strike="noStrike" cap="none">
                <a:solidFill>
                  <a:srgbClr val="434343"/>
                </a:solidFill>
                <a:latin typeface="Open Sans"/>
                <a:ea typeface="Open Sans"/>
                <a:cs typeface="Open Sans"/>
                <a:sym typeface="Open Sans"/>
              </a:rPr>
              <a:t>8</a:t>
            </a:r>
            <a:r>
              <a:rPr lang="en-US" sz="2100" b="0" i="0" u="none" strike="noStrike" cap="none">
                <a:solidFill>
                  <a:srgbClr val="434343"/>
                </a:solidFill>
                <a:latin typeface="Open Sans Light"/>
                <a:ea typeface="Open Sans Light"/>
                <a:cs typeface="Open Sans Light"/>
                <a:sym typeface="Open Sans Light"/>
              </a:rPr>
              <a:t>. Age (years) </a:t>
            </a:r>
            <a:endParaRPr/>
          </a:p>
          <a:p>
            <a:pPr marL="0" marR="0" lvl="0" indent="0" algn="l" rtl="0">
              <a:lnSpc>
                <a:spcPct val="140000"/>
              </a:lnSpc>
              <a:spcBef>
                <a:spcPts val="0"/>
              </a:spcBef>
              <a:spcAft>
                <a:spcPts val="0"/>
              </a:spcAft>
              <a:buNone/>
            </a:pPr>
            <a:r>
              <a:rPr lang="en-US" sz="2100" b="1" i="0" u="none" strike="noStrike" cap="none">
                <a:solidFill>
                  <a:srgbClr val="434343"/>
                </a:solidFill>
                <a:latin typeface="Open Sans"/>
                <a:ea typeface="Open Sans"/>
                <a:cs typeface="Open Sans"/>
                <a:sym typeface="Open Sans"/>
              </a:rPr>
              <a:t>9</a:t>
            </a:r>
            <a:r>
              <a:rPr lang="en-US" sz="2100" b="0" i="0" u="none" strike="noStrike" cap="none">
                <a:solidFill>
                  <a:srgbClr val="434343"/>
                </a:solidFill>
                <a:latin typeface="Open Sans Light"/>
                <a:ea typeface="Open Sans Light"/>
                <a:cs typeface="Open Sans Light"/>
                <a:sym typeface="Open Sans Light"/>
              </a:rPr>
              <a:t>. Outcome - Class variable (0 or 1)</a:t>
            </a:r>
            <a:endParaRPr/>
          </a:p>
          <a:p>
            <a:pPr marL="0" marR="0" lvl="0" indent="0" algn="l" rtl="0">
              <a:lnSpc>
                <a:spcPct val="140000"/>
              </a:lnSpc>
              <a:spcBef>
                <a:spcPts val="0"/>
              </a:spcBef>
              <a:spcAft>
                <a:spcPts val="0"/>
              </a:spcAft>
              <a:buNone/>
            </a:pPr>
            <a:endParaRPr sz="2100" b="0" i="0" u="none" strike="noStrike" cap="none">
              <a:solidFill>
                <a:srgbClr val="434343"/>
              </a:solidFill>
              <a:latin typeface="Open Sans Light"/>
              <a:ea typeface="Open Sans Light"/>
              <a:cs typeface="Open Sans Light"/>
              <a:sym typeface="Open Sans Light"/>
            </a:endParaRPr>
          </a:p>
        </p:txBody>
      </p:sp>
      <p:sp>
        <p:nvSpPr>
          <p:cNvPr id="124" name="Google Shape;124;p4"/>
          <p:cNvSpPr/>
          <p:nvPr/>
        </p:nvSpPr>
        <p:spPr>
          <a:xfrm>
            <a:off x="5179068" y="6338459"/>
            <a:ext cx="2140379" cy="316898"/>
          </a:xfrm>
          <a:custGeom>
            <a:avLst/>
            <a:gdLst/>
            <a:ahLst/>
            <a:cxnLst/>
            <a:rect l="l" t="t" r="r" b="b"/>
            <a:pathLst>
              <a:path w="9186807" h="1360170" extrusionOk="0">
                <a:moveTo>
                  <a:pt x="9111877" y="579120"/>
                </a:moveTo>
                <a:lnTo>
                  <a:pt x="8412107" y="55880"/>
                </a:lnTo>
                <a:cubicBezTo>
                  <a:pt x="8338447" y="0"/>
                  <a:pt x="8277487" y="30480"/>
                  <a:pt x="8277487" y="123190"/>
                </a:cubicBezTo>
                <a:lnTo>
                  <a:pt x="8277487" y="556260"/>
                </a:lnTo>
                <a:lnTo>
                  <a:pt x="831850" y="556260"/>
                </a:lnTo>
                <a:cubicBezTo>
                  <a:pt x="778510" y="382270"/>
                  <a:pt x="617220" y="255270"/>
                  <a:pt x="425450" y="255270"/>
                </a:cubicBezTo>
                <a:cubicBezTo>
                  <a:pt x="190500" y="255270"/>
                  <a:pt x="0" y="445770"/>
                  <a:pt x="0" y="680720"/>
                </a:cubicBezTo>
                <a:cubicBezTo>
                  <a:pt x="0" y="915670"/>
                  <a:pt x="190500" y="1106170"/>
                  <a:pt x="425450" y="1106170"/>
                </a:cubicBezTo>
                <a:cubicBezTo>
                  <a:pt x="617220" y="1106170"/>
                  <a:pt x="778510" y="979170"/>
                  <a:pt x="831850" y="805180"/>
                </a:cubicBezTo>
                <a:lnTo>
                  <a:pt x="8275892" y="805180"/>
                </a:lnTo>
                <a:lnTo>
                  <a:pt x="8275892" y="1236980"/>
                </a:lnTo>
                <a:cubicBezTo>
                  <a:pt x="8275892" y="1329690"/>
                  <a:pt x="8337176" y="1360170"/>
                  <a:pt x="8410837" y="1304290"/>
                </a:cubicBezTo>
                <a:lnTo>
                  <a:pt x="9111876" y="779780"/>
                </a:lnTo>
                <a:cubicBezTo>
                  <a:pt x="9186807" y="726440"/>
                  <a:pt x="9186807" y="635000"/>
                  <a:pt x="9111876" y="579120"/>
                </a:cubicBezTo>
                <a:close/>
              </a:path>
            </a:pathLst>
          </a:custGeom>
          <a:solidFill>
            <a:srgbClr val="7777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4"/>
          <p:cNvSpPr/>
          <p:nvPr/>
        </p:nvSpPr>
        <p:spPr>
          <a:xfrm rot="5400000">
            <a:off x="5020281" y="3475877"/>
            <a:ext cx="3346802" cy="363446"/>
          </a:xfrm>
          <a:custGeom>
            <a:avLst/>
            <a:gdLst/>
            <a:ahLst/>
            <a:cxnLst/>
            <a:rect l="l" t="t" r="r" b="b"/>
            <a:pathLst>
              <a:path w="3561080" h="408940" extrusionOk="0">
                <a:moveTo>
                  <a:pt x="3355340" y="0"/>
                </a:moveTo>
                <a:cubicBezTo>
                  <a:pt x="3255010" y="0"/>
                  <a:pt x="3172460" y="72390"/>
                  <a:pt x="3153410" y="166370"/>
                </a:cubicBezTo>
                <a:lnTo>
                  <a:pt x="406400" y="166370"/>
                </a:lnTo>
                <a:cubicBezTo>
                  <a:pt x="388620" y="71120"/>
                  <a:pt x="304800" y="0"/>
                  <a:pt x="204470" y="0"/>
                </a:cubicBezTo>
                <a:cubicBezTo>
                  <a:pt x="91440" y="0"/>
                  <a:pt x="0" y="91440"/>
                  <a:pt x="0" y="204470"/>
                </a:cubicBezTo>
                <a:cubicBezTo>
                  <a:pt x="0" y="317500"/>
                  <a:pt x="91440" y="408940"/>
                  <a:pt x="204470" y="408940"/>
                </a:cubicBezTo>
                <a:cubicBezTo>
                  <a:pt x="304800" y="408940"/>
                  <a:pt x="388620" y="337820"/>
                  <a:pt x="406400" y="242570"/>
                </a:cubicBezTo>
                <a:lnTo>
                  <a:pt x="3154680" y="242570"/>
                </a:lnTo>
                <a:cubicBezTo>
                  <a:pt x="3172460" y="337820"/>
                  <a:pt x="3256280" y="408940"/>
                  <a:pt x="3356610" y="408940"/>
                </a:cubicBezTo>
                <a:cubicBezTo>
                  <a:pt x="3469640" y="408940"/>
                  <a:pt x="3561080" y="317500"/>
                  <a:pt x="3561080" y="204470"/>
                </a:cubicBezTo>
                <a:cubicBezTo>
                  <a:pt x="3561080" y="91440"/>
                  <a:pt x="3468370" y="0"/>
                  <a:pt x="3355340" y="0"/>
                </a:cubicBezTo>
                <a:close/>
              </a:path>
            </a:pathLst>
          </a:custGeom>
          <a:solidFill>
            <a:srgbClr val="7777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4"/>
          <p:cNvSpPr txBox="1"/>
          <p:nvPr/>
        </p:nvSpPr>
        <p:spPr>
          <a:xfrm>
            <a:off x="557206" y="659843"/>
            <a:ext cx="6996607" cy="592074"/>
          </a:xfrm>
          <a:prstGeom prst="rect">
            <a:avLst/>
          </a:prstGeom>
          <a:noFill/>
          <a:ln>
            <a:noFill/>
          </a:ln>
        </p:spPr>
        <p:txBody>
          <a:bodyPr spcFirstLastPara="1" wrap="square" lIns="0" tIns="0" rIns="0" bIns="0" anchor="t" anchorCtr="0">
            <a:spAutoFit/>
          </a:bodyPr>
          <a:lstStyle/>
          <a:p>
            <a:pPr marL="0" marR="0" lvl="0" indent="0" algn="just" rtl="0">
              <a:lnSpc>
                <a:spcPct val="109000"/>
              </a:lnSpc>
              <a:spcBef>
                <a:spcPts val="0"/>
              </a:spcBef>
              <a:spcAft>
                <a:spcPts val="0"/>
              </a:spcAft>
              <a:buNone/>
            </a:pPr>
            <a:r>
              <a:rPr lang="en-US" sz="4200" b="1" i="0" u="none" strike="noStrike" cap="none">
                <a:solidFill>
                  <a:srgbClr val="00ABBC"/>
                </a:solidFill>
                <a:latin typeface="Open Sans ExtraBold"/>
                <a:ea typeface="Open Sans ExtraBold"/>
                <a:cs typeface="Open Sans ExtraBold"/>
                <a:sym typeface="Open Sans ExtraBold"/>
              </a:rPr>
              <a:t>PID - Attributes</a:t>
            </a:r>
            <a:endParaRPr/>
          </a:p>
        </p:txBody>
      </p:sp>
      <p:sp>
        <p:nvSpPr>
          <p:cNvPr id="127" name="Google Shape;127;p4"/>
          <p:cNvSpPr txBox="1"/>
          <p:nvPr/>
        </p:nvSpPr>
        <p:spPr>
          <a:xfrm>
            <a:off x="7245504" y="3138706"/>
            <a:ext cx="1688492" cy="775597"/>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Independents</a:t>
            </a:r>
            <a:endParaRPr dirty="0"/>
          </a:p>
          <a:p>
            <a:pPr marL="0" marR="0" lvl="0" indent="0" algn="ctr" rtl="0">
              <a:lnSpc>
                <a:spcPct val="14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Risk factors</a:t>
            </a:r>
            <a:endParaRPr dirty="0"/>
          </a:p>
        </p:txBody>
      </p:sp>
      <p:sp>
        <p:nvSpPr>
          <p:cNvPr id="128" name="Google Shape;128;p4"/>
          <p:cNvSpPr txBox="1"/>
          <p:nvPr/>
        </p:nvSpPr>
        <p:spPr>
          <a:xfrm>
            <a:off x="7406183" y="5598794"/>
            <a:ext cx="1367135" cy="940118"/>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Dependent</a:t>
            </a:r>
            <a:endParaRPr dirty="0"/>
          </a:p>
          <a:p>
            <a:pPr marL="0" marR="0" lvl="0" indent="0" algn="ctr" rtl="0">
              <a:lnSpc>
                <a:spcPct val="14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Diabetes/</a:t>
            </a:r>
            <a:endParaRPr dirty="0"/>
          </a:p>
          <a:p>
            <a:pPr marL="0" marR="0" lvl="0" indent="0" algn="ctr" rtl="0">
              <a:lnSpc>
                <a:spcPct val="140000"/>
              </a:lnSpc>
              <a:spcBef>
                <a:spcPts val="0"/>
              </a:spcBef>
              <a:spcAft>
                <a:spcPts val="0"/>
              </a:spcAft>
              <a:buNone/>
            </a:pPr>
            <a:r>
              <a:rPr lang="en-US" sz="1800" b="0" i="0" u="none" strike="noStrike" cap="none" dirty="0">
                <a:solidFill>
                  <a:srgbClr val="000000"/>
                </a:solidFill>
                <a:latin typeface="Open Sans"/>
                <a:ea typeface="Open Sans"/>
                <a:cs typeface="Open Sans"/>
                <a:sym typeface="Open Sans"/>
              </a:rPr>
              <a:t> No Diabetes</a:t>
            </a:r>
            <a:endParaRPr dirty="0"/>
          </a:p>
        </p:txBody>
      </p:sp>
      <p:sp>
        <p:nvSpPr>
          <p:cNvPr id="129" name="Google Shape;129;p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pic>
        <p:nvPicPr>
          <p:cNvPr id="134" name="Google Shape;134;p5"/>
          <p:cNvPicPr preferRelativeResize="0"/>
          <p:nvPr/>
        </p:nvPicPr>
        <p:blipFill rotWithShape="1">
          <a:blip r:embed="rId3">
            <a:alphaModFix amt="80000"/>
          </a:blip>
          <a:srcRect/>
          <a:stretch/>
        </p:blipFill>
        <p:spPr>
          <a:xfrm rot="2211922">
            <a:off x="5533939" y="-1184231"/>
            <a:ext cx="9097246" cy="4141520"/>
          </a:xfrm>
          <a:prstGeom prst="rect">
            <a:avLst/>
          </a:prstGeom>
          <a:noFill/>
          <a:ln>
            <a:noFill/>
          </a:ln>
        </p:spPr>
      </p:pic>
      <p:pic>
        <p:nvPicPr>
          <p:cNvPr id="135" name="Google Shape;135;p5"/>
          <p:cNvPicPr preferRelativeResize="0"/>
          <p:nvPr/>
        </p:nvPicPr>
        <p:blipFill rotWithShape="1">
          <a:blip r:embed="rId4">
            <a:alphaModFix amt="80000"/>
          </a:blip>
          <a:srcRect/>
          <a:stretch/>
        </p:blipFill>
        <p:spPr>
          <a:xfrm rot="2211922">
            <a:off x="-1948904" y="6037063"/>
            <a:ext cx="5348404" cy="2430887"/>
          </a:xfrm>
          <a:prstGeom prst="rect">
            <a:avLst/>
          </a:prstGeom>
          <a:noFill/>
          <a:ln>
            <a:noFill/>
          </a:ln>
        </p:spPr>
      </p:pic>
      <p:sp>
        <p:nvSpPr>
          <p:cNvPr id="136" name="Google Shape;136;p5"/>
          <p:cNvSpPr txBox="1"/>
          <p:nvPr/>
        </p:nvSpPr>
        <p:spPr>
          <a:xfrm>
            <a:off x="3327342" y="2341140"/>
            <a:ext cx="5694738" cy="592441"/>
          </a:xfrm>
          <a:prstGeom prst="rect">
            <a:avLst/>
          </a:prstGeom>
          <a:noFill/>
          <a:ln>
            <a:noFill/>
          </a:ln>
        </p:spPr>
        <p:txBody>
          <a:bodyPr spcFirstLastPara="1" wrap="square" lIns="0" tIns="0" rIns="0" bIns="0" anchor="t" anchorCtr="0">
            <a:spAutoFit/>
          </a:bodyPr>
          <a:lstStyle/>
          <a:p>
            <a:pPr marL="0" marR="0" lvl="0" indent="0" algn="l" rtl="0">
              <a:lnSpc>
                <a:spcPct val="108991"/>
              </a:lnSpc>
              <a:spcBef>
                <a:spcPts val="0"/>
              </a:spcBef>
              <a:spcAft>
                <a:spcPts val="0"/>
              </a:spcAft>
              <a:buNone/>
            </a:pPr>
            <a:r>
              <a:rPr lang="en-US" sz="4226" b="1" i="0" u="none" strike="noStrike" cap="none">
                <a:solidFill>
                  <a:srgbClr val="00ABBC"/>
                </a:solidFill>
                <a:latin typeface="Open Sans ExtraBold"/>
                <a:ea typeface="Open Sans ExtraBold"/>
                <a:cs typeface="Open Sans ExtraBold"/>
                <a:sym typeface="Open Sans ExtraBold"/>
              </a:rPr>
              <a:t>PROJECT OBJECTIVE</a:t>
            </a:r>
            <a:endParaRPr/>
          </a:p>
        </p:txBody>
      </p:sp>
      <p:pic>
        <p:nvPicPr>
          <p:cNvPr id="137" name="Google Shape;137;p5"/>
          <p:cNvPicPr preferRelativeResize="0"/>
          <p:nvPr/>
        </p:nvPicPr>
        <p:blipFill rotWithShape="1">
          <a:blip r:embed="rId5">
            <a:alphaModFix/>
          </a:blip>
          <a:srcRect/>
          <a:stretch/>
        </p:blipFill>
        <p:spPr>
          <a:xfrm>
            <a:off x="292406" y="1321105"/>
            <a:ext cx="2987456" cy="2093122"/>
          </a:xfrm>
          <a:prstGeom prst="rect">
            <a:avLst/>
          </a:prstGeom>
          <a:noFill/>
          <a:ln>
            <a:noFill/>
          </a:ln>
        </p:spPr>
      </p:pic>
      <p:sp>
        <p:nvSpPr>
          <p:cNvPr id="138" name="Google Shape;138;p5"/>
          <p:cNvSpPr txBox="1"/>
          <p:nvPr/>
        </p:nvSpPr>
        <p:spPr>
          <a:xfrm>
            <a:off x="1071489" y="3963368"/>
            <a:ext cx="7563729" cy="1615827"/>
          </a:xfrm>
          <a:prstGeom prst="rect">
            <a:avLst/>
          </a:prstGeom>
          <a:noFill/>
          <a:ln>
            <a:noFill/>
          </a:ln>
        </p:spPr>
        <p:txBody>
          <a:bodyPr spcFirstLastPara="1" wrap="square" lIns="0" tIns="0" rIns="0" bIns="0" anchor="t" anchorCtr="0">
            <a:spAutoFit/>
          </a:bodyPr>
          <a:lstStyle/>
          <a:p>
            <a:pPr marL="346710" marR="0" lvl="1" indent="-173355" algn="l" rtl="0">
              <a:spcBef>
                <a:spcPts val="0"/>
              </a:spcBef>
              <a:spcAft>
                <a:spcPts val="0"/>
              </a:spcAft>
              <a:buClr>
                <a:srgbClr val="000000"/>
              </a:buClr>
              <a:buSzPts val="2100"/>
              <a:buFont typeface="Arial"/>
              <a:buChar char="•"/>
            </a:pPr>
            <a:r>
              <a:rPr lang="en-US" sz="2100" b="0" i="0" u="none" strike="noStrike" cap="none">
                <a:solidFill>
                  <a:srgbClr val="000000"/>
                </a:solidFill>
                <a:latin typeface="Open Sans Light"/>
                <a:ea typeface="Open Sans Light"/>
                <a:cs typeface="Open Sans Light"/>
                <a:sym typeface="Open Sans Light"/>
              </a:rPr>
              <a:t> To predict diabetes based on diagnostic measurements available in the PID dataset.</a:t>
            </a:r>
            <a:endParaRPr/>
          </a:p>
          <a:p>
            <a:pPr marL="0" marR="0" lvl="0" indent="0" algn="l" rtl="0">
              <a:spcBef>
                <a:spcPts val="0"/>
              </a:spcBef>
              <a:spcAft>
                <a:spcPts val="0"/>
              </a:spcAft>
              <a:buNone/>
            </a:pPr>
            <a:endParaRPr sz="2100">
              <a:solidFill>
                <a:srgbClr val="000000"/>
              </a:solidFill>
              <a:latin typeface="Open Sans Light"/>
              <a:ea typeface="Open Sans Light"/>
              <a:cs typeface="Open Sans Light"/>
              <a:sym typeface="Open Sans Light"/>
            </a:endParaRPr>
          </a:p>
          <a:p>
            <a:pPr marL="346710" marR="0" lvl="1" indent="-173355" algn="l" rtl="0">
              <a:spcBef>
                <a:spcPts val="0"/>
              </a:spcBef>
              <a:spcAft>
                <a:spcPts val="0"/>
              </a:spcAft>
              <a:buClr>
                <a:srgbClr val="000000"/>
              </a:buClr>
              <a:buSzPts val="2100"/>
              <a:buFont typeface="Arial"/>
              <a:buChar char="•"/>
            </a:pPr>
            <a:r>
              <a:rPr lang="en-US" sz="2100" b="0" i="0" u="none" strike="noStrike" cap="none">
                <a:solidFill>
                  <a:srgbClr val="000000"/>
                </a:solidFill>
                <a:latin typeface="Open Sans Light"/>
                <a:ea typeface="Open Sans Light"/>
                <a:cs typeface="Open Sans Light"/>
                <a:sym typeface="Open Sans Light"/>
              </a:rPr>
              <a:t>Identifying which type of algorithm model works best for this prediction.</a:t>
            </a:r>
            <a:endParaRPr/>
          </a:p>
        </p:txBody>
      </p:sp>
      <p:sp>
        <p:nvSpPr>
          <p:cNvPr id="139" name="Google Shape;139;p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5</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pic>
        <p:nvPicPr>
          <p:cNvPr id="144" name="Google Shape;144;p6"/>
          <p:cNvPicPr preferRelativeResize="0"/>
          <p:nvPr/>
        </p:nvPicPr>
        <p:blipFill rotWithShape="1">
          <a:blip r:embed="rId3">
            <a:alphaModFix amt="80000"/>
          </a:blip>
          <a:srcRect/>
          <a:stretch/>
        </p:blipFill>
        <p:spPr>
          <a:xfrm rot="-2217028">
            <a:off x="-1869545" y="-316204"/>
            <a:ext cx="13492689" cy="7947608"/>
          </a:xfrm>
          <a:prstGeom prst="rect">
            <a:avLst/>
          </a:prstGeom>
          <a:noFill/>
          <a:ln>
            <a:noFill/>
          </a:ln>
        </p:spPr>
      </p:pic>
      <p:sp>
        <p:nvSpPr>
          <p:cNvPr id="145" name="Google Shape;145;p6"/>
          <p:cNvSpPr/>
          <p:nvPr/>
        </p:nvSpPr>
        <p:spPr>
          <a:xfrm>
            <a:off x="228600" y="762000"/>
            <a:ext cx="9474971" cy="5334000"/>
          </a:xfrm>
          <a:custGeom>
            <a:avLst/>
            <a:gdLst/>
            <a:ahLst/>
            <a:cxnLst/>
            <a:rect l="l" t="t" r="r" b="b"/>
            <a:pathLst>
              <a:path w="7391155" h="3352155" extrusionOk="0">
                <a:moveTo>
                  <a:pt x="7391155" y="279400"/>
                </a:moveTo>
                <a:lnTo>
                  <a:pt x="7391155" y="0"/>
                </a:lnTo>
                <a:lnTo>
                  <a:pt x="0" y="0"/>
                </a:lnTo>
                <a:lnTo>
                  <a:pt x="0" y="3352155"/>
                </a:lnTo>
                <a:lnTo>
                  <a:pt x="7391155" y="3352155"/>
                </a:lnTo>
                <a:lnTo>
                  <a:pt x="7391155" y="279400"/>
                </a:lnTo>
                <a:close/>
                <a:moveTo>
                  <a:pt x="7312415" y="279400"/>
                </a:moveTo>
                <a:lnTo>
                  <a:pt x="7312415" y="3273415"/>
                </a:lnTo>
                <a:lnTo>
                  <a:pt x="78740" y="3273415"/>
                </a:lnTo>
                <a:lnTo>
                  <a:pt x="78740" y="78740"/>
                </a:lnTo>
                <a:lnTo>
                  <a:pt x="7312415" y="78740"/>
                </a:lnTo>
                <a:lnTo>
                  <a:pt x="7312415" y="279400"/>
                </a:lnTo>
                <a:close/>
              </a:path>
            </a:pathLst>
          </a:custGeom>
          <a:solidFill>
            <a:srgbClr val="FFFFFF"/>
          </a:solidFill>
          <a:ln>
            <a:noFill/>
          </a:ln>
        </p:spPr>
      </p:sp>
      <p:sp>
        <p:nvSpPr>
          <p:cNvPr id="146" name="Google Shape;146;p6"/>
          <p:cNvSpPr txBox="1"/>
          <p:nvPr/>
        </p:nvSpPr>
        <p:spPr>
          <a:xfrm>
            <a:off x="2286000" y="1524000"/>
            <a:ext cx="6148342" cy="1007648"/>
          </a:xfrm>
          <a:prstGeom prst="rect">
            <a:avLst/>
          </a:prstGeom>
          <a:noFill/>
          <a:ln>
            <a:noFill/>
          </a:ln>
        </p:spPr>
        <p:txBody>
          <a:bodyPr spcFirstLastPara="1" wrap="square" lIns="0" tIns="0" rIns="0" bIns="0" anchor="t" anchorCtr="0">
            <a:spAutoFit/>
          </a:bodyPr>
          <a:lstStyle/>
          <a:p>
            <a:pPr marL="0" marR="0" lvl="0" indent="0" algn="ctr" rtl="0">
              <a:lnSpc>
                <a:spcPct val="98100"/>
              </a:lnSpc>
              <a:spcBef>
                <a:spcPts val="0"/>
              </a:spcBef>
              <a:spcAft>
                <a:spcPts val="0"/>
              </a:spcAft>
              <a:buNone/>
            </a:pPr>
            <a:r>
              <a:rPr lang="en-US" sz="4000" b="1">
                <a:solidFill>
                  <a:schemeClr val="lt1"/>
                </a:solidFill>
                <a:latin typeface="Open Sans ExtraBold"/>
                <a:ea typeface="Open Sans ExtraBold"/>
                <a:cs typeface="Open Sans ExtraBold"/>
                <a:sym typeface="Open Sans ExtraBold"/>
              </a:rPr>
              <a:t>1.DATA PREPARATION</a:t>
            </a:r>
            <a:endParaRPr/>
          </a:p>
          <a:p>
            <a:pPr marL="0" marR="0" lvl="0" indent="0" algn="ctr" rtl="0">
              <a:lnSpc>
                <a:spcPct val="98100"/>
              </a:lnSpc>
              <a:spcBef>
                <a:spcPts val="0"/>
              </a:spcBef>
              <a:spcAft>
                <a:spcPts val="0"/>
              </a:spcAft>
              <a:buNone/>
            </a:pPr>
            <a:endParaRPr sz="4000" b="1">
              <a:solidFill>
                <a:schemeClr val="lt1"/>
              </a:solidFill>
              <a:latin typeface="Open Sans ExtraBold"/>
              <a:ea typeface="Open Sans ExtraBold"/>
              <a:cs typeface="Open Sans ExtraBold"/>
              <a:sym typeface="Open Sans ExtraBold"/>
            </a:endParaRPr>
          </a:p>
        </p:txBody>
      </p:sp>
      <p:grpSp>
        <p:nvGrpSpPr>
          <p:cNvPr id="147" name="Google Shape;147;p6"/>
          <p:cNvGrpSpPr/>
          <p:nvPr/>
        </p:nvGrpSpPr>
        <p:grpSpPr>
          <a:xfrm>
            <a:off x="445699" y="2120763"/>
            <a:ext cx="8848426" cy="3235624"/>
            <a:chOff x="442935" y="1535329"/>
            <a:chExt cx="8848426" cy="3235624"/>
          </a:xfrm>
        </p:grpSpPr>
        <p:sp>
          <p:nvSpPr>
            <p:cNvPr id="148" name="Google Shape;148;p6"/>
            <p:cNvSpPr/>
            <p:nvPr/>
          </p:nvSpPr>
          <p:spPr>
            <a:xfrm>
              <a:off x="442935" y="1535329"/>
              <a:ext cx="1083937" cy="426804"/>
            </a:xfrm>
            <a:prstGeom prst="roundRect">
              <a:avLst>
                <a:gd name="adj" fmla="val 10000"/>
              </a:avLst>
            </a:prstGeom>
            <a:gradFill>
              <a:gsLst>
                <a:gs pos="0">
                  <a:srgbClr val="982D2B"/>
                </a:gs>
                <a:gs pos="80000">
                  <a:srgbClr val="C83D39"/>
                </a:gs>
                <a:gs pos="100000">
                  <a:srgbClr val="CC3A36"/>
                </a:gs>
              </a:gsLst>
              <a:lin ang="16200000" scaled="0"/>
            </a:gradFill>
            <a:ln>
              <a:noFill/>
            </a:ln>
            <a:effectLst>
              <a:outerShdw blurRad="40000" dist="23000" dir="5400000" rotWithShape="0">
                <a:srgbClr val="000000">
                  <a:alpha val="34901"/>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6"/>
            <p:cNvSpPr txBox="1"/>
            <p:nvPr/>
          </p:nvSpPr>
          <p:spPr>
            <a:xfrm>
              <a:off x="455436" y="1547830"/>
              <a:ext cx="1058935" cy="401802"/>
            </a:xfrm>
            <a:prstGeom prst="rect">
              <a:avLst/>
            </a:prstGeom>
            <a:noFill/>
            <a:ln>
              <a:noFill/>
            </a:ln>
          </p:spPr>
          <p:txBody>
            <a:bodyPr spcFirstLastPara="1" wrap="square" lIns="49525" tIns="49525" rIns="49525" bIns="49525" anchor="ctr" anchorCtr="0">
              <a:noAutofit/>
            </a:bodyPr>
            <a:lstStyle/>
            <a:p>
              <a:pPr marL="0" marR="0" lvl="0" indent="0" algn="ctr" rtl="0">
                <a:lnSpc>
                  <a:spcPct val="90000"/>
                </a:lnSpc>
                <a:spcBef>
                  <a:spcPts val="0"/>
                </a:spcBef>
                <a:spcAft>
                  <a:spcPts val="0"/>
                </a:spcAft>
                <a:buClr>
                  <a:schemeClr val="lt1"/>
                </a:buClr>
                <a:buSzPts val="1300"/>
                <a:buFont typeface="Open Sans ExtraBold"/>
                <a:buNone/>
              </a:pPr>
              <a:r>
                <a:rPr lang="en-US" sz="1300" b="1">
                  <a:solidFill>
                    <a:schemeClr val="lt1"/>
                  </a:solidFill>
                  <a:latin typeface="Open Sans ExtraBold"/>
                  <a:ea typeface="Open Sans ExtraBold"/>
                  <a:cs typeface="Open Sans ExtraBold"/>
                  <a:sym typeface="Open Sans ExtraBold"/>
                </a:rPr>
                <a:t>Summary</a:t>
              </a:r>
              <a:r>
                <a:rPr lang="en-US" sz="1300" b="1">
                  <a:solidFill>
                    <a:schemeClr val="lt1"/>
                  </a:solidFill>
                  <a:latin typeface="Calibri"/>
                  <a:ea typeface="Calibri"/>
                  <a:cs typeface="Calibri"/>
                  <a:sym typeface="Calibri"/>
                </a:rPr>
                <a:t> </a:t>
              </a:r>
              <a:endParaRPr/>
            </a:p>
          </p:txBody>
        </p:sp>
        <p:sp>
          <p:nvSpPr>
            <p:cNvPr id="150" name="Google Shape;150;p6"/>
            <p:cNvSpPr/>
            <p:nvPr/>
          </p:nvSpPr>
          <p:spPr>
            <a:xfrm rot="2055742">
              <a:off x="1350519" y="1927600"/>
              <a:ext cx="172687" cy="258003"/>
            </a:xfrm>
            <a:prstGeom prst="rightArrow">
              <a:avLst>
                <a:gd name="adj1" fmla="val 60000"/>
                <a:gd name="adj2" fmla="val 50000"/>
              </a:avLst>
            </a:prstGeom>
            <a:gradFill>
              <a:gsLst>
                <a:gs pos="0">
                  <a:srgbClr val="982D2B"/>
                </a:gs>
                <a:gs pos="80000">
                  <a:srgbClr val="C83D39"/>
                </a:gs>
                <a:gs pos="100000">
                  <a:srgbClr val="CC3A36"/>
                </a:gs>
              </a:gsLst>
              <a:lin ang="16200000" scaled="0"/>
            </a:gradFill>
            <a:ln>
              <a:noFill/>
            </a:ln>
            <a:effectLst>
              <a:outerShdw blurRad="40000" dist="23000" dir="5400000" rotWithShape="0">
                <a:srgbClr val="000000">
                  <a:alpha val="34901"/>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6"/>
            <p:cNvSpPr txBox="1"/>
            <p:nvPr/>
          </p:nvSpPr>
          <p:spPr>
            <a:xfrm rot="2055742">
              <a:off x="1355014" y="1964618"/>
              <a:ext cx="120881" cy="154801"/>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chemeClr val="dk1"/>
                </a:buClr>
                <a:buSzPts val="1100"/>
                <a:buFont typeface="Calibri"/>
                <a:buNone/>
              </a:pPr>
              <a:endParaRPr sz="1100">
                <a:solidFill>
                  <a:schemeClr val="lt1"/>
                </a:solidFill>
                <a:latin typeface="Calibri"/>
                <a:ea typeface="Calibri"/>
                <a:cs typeface="Calibri"/>
                <a:sym typeface="Calibri"/>
              </a:endParaRPr>
            </a:p>
          </p:txBody>
        </p:sp>
        <p:sp>
          <p:nvSpPr>
            <p:cNvPr id="152" name="Google Shape;152;p6"/>
            <p:cNvSpPr/>
            <p:nvPr/>
          </p:nvSpPr>
          <p:spPr>
            <a:xfrm>
              <a:off x="1505466" y="2145567"/>
              <a:ext cx="1040336" cy="624201"/>
            </a:xfrm>
            <a:prstGeom prst="roundRect">
              <a:avLst>
                <a:gd name="adj" fmla="val 10000"/>
              </a:avLst>
            </a:prstGeom>
            <a:gradFill>
              <a:gsLst>
                <a:gs pos="0">
                  <a:srgbClr val="759336"/>
                </a:gs>
                <a:gs pos="80000">
                  <a:srgbClr val="99C247"/>
                </a:gs>
                <a:gs pos="100000">
                  <a:srgbClr val="9BC545"/>
                </a:gs>
              </a:gsLst>
              <a:lin ang="16200000" scaled="0"/>
            </a:gradFill>
            <a:ln>
              <a:noFill/>
            </a:ln>
            <a:effectLst>
              <a:outerShdw blurRad="40000" dist="23000" dir="5400000" rotWithShape="0">
                <a:srgbClr val="000000">
                  <a:alpha val="34901"/>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6"/>
            <p:cNvSpPr txBox="1"/>
            <p:nvPr/>
          </p:nvSpPr>
          <p:spPr>
            <a:xfrm>
              <a:off x="1523748" y="2163849"/>
              <a:ext cx="1003772" cy="587637"/>
            </a:xfrm>
            <a:prstGeom prst="rect">
              <a:avLst/>
            </a:prstGeom>
            <a:noFill/>
            <a:ln>
              <a:noFill/>
            </a:ln>
          </p:spPr>
          <p:txBody>
            <a:bodyPr spcFirstLastPara="1" wrap="square" lIns="49525" tIns="49525" rIns="49525" bIns="49525" anchor="ctr" anchorCtr="0">
              <a:noAutofit/>
            </a:bodyPr>
            <a:lstStyle/>
            <a:p>
              <a:pPr marL="0" marR="0" lvl="0" indent="0" algn="ctr" rtl="0">
                <a:lnSpc>
                  <a:spcPct val="90000"/>
                </a:lnSpc>
                <a:spcBef>
                  <a:spcPts val="0"/>
                </a:spcBef>
                <a:spcAft>
                  <a:spcPts val="0"/>
                </a:spcAft>
                <a:buClr>
                  <a:schemeClr val="lt1"/>
                </a:buClr>
                <a:buSzPts val="1300"/>
                <a:buFont typeface="Arial"/>
                <a:buNone/>
              </a:pPr>
              <a:r>
                <a:rPr lang="en-US" sz="1300" b="1">
                  <a:solidFill>
                    <a:schemeClr val="lt1"/>
                  </a:solidFill>
                  <a:latin typeface="Open Sans ExtraBold"/>
                  <a:ea typeface="Open Sans ExtraBold"/>
                  <a:cs typeface="Open Sans ExtraBold"/>
                  <a:sym typeface="Open Sans ExtraBold"/>
                </a:rPr>
                <a:t>Outliers</a:t>
              </a:r>
              <a:endParaRPr sz="1300" b="1">
                <a:solidFill>
                  <a:schemeClr val="lt1"/>
                </a:solidFill>
                <a:latin typeface="Calibri"/>
                <a:ea typeface="Calibri"/>
                <a:cs typeface="Calibri"/>
                <a:sym typeface="Calibri"/>
              </a:endParaRPr>
            </a:p>
          </p:txBody>
        </p:sp>
        <p:sp>
          <p:nvSpPr>
            <p:cNvPr id="154" name="Google Shape;154;p6"/>
            <p:cNvSpPr/>
            <p:nvPr/>
          </p:nvSpPr>
          <p:spPr>
            <a:xfrm rot="946629">
              <a:off x="2599445" y="2508209"/>
              <a:ext cx="123290" cy="258003"/>
            </a:xfrm>
            <a:prstGeom prst="rightArrow">
              <a:avLst>
                <a:gd name="adj1" fmla="val 60000"/>
                <a:gd name="adj2" fmla="val 50000"/>
              </a:avLst>
            </a:prstGeom>
            <a:gradFill>
              <a:gsLst>
                <a:gs pos="0">
                  <a:srgbClr val="759336"/>
                </a:gs>
                <a:gs pos="80000">
                  <a:srgbClr val="99C247"/>
                </a:gs>
                <a:gs pos="100000">
                  <a:srgbClr val="9BC545"/>
                </a:gs>
              </a:gsLst>
              <a:lin ang="16200000" scaled="0"/>
            </a:gradFill>
            <a:ln>
              <a:noFill/>
            </a:ln>
            <a:effectLst>
              <a:outerShdw blurRad="40000" dist="23000" dir="5400000" rotWithShape="0">
                <a:srgbClr val="000000">
                  <a:alpha val="34901"/>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6"/>
            <p:cNvSpPr txBox="1"/>
            <p:nvPr/>
          </p:nvSpPr>
          <p:spPr>
            <a:xfrm rot="946629">
              <a:off x="2600142" y="2554782"/>
              <a:ext cx="86303" cy="154801"/>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chemeClr val="dk1"/>
                </a:buClr>
                <a:buSzPts val="1100"/>
                <a:buFont typeface="Calibri"/>
                <a:buNone/>
              </a:pPr>
              <a:endParaRPr sz="1100">
                <a:solidFill>
                  <a:schemeClr val="lt1"/>
                </a:solidFill>
                <a:latin typeface="Calibri"/>
                <a:ea typeface="Calibri"/>
                <a:cs typeface="Calibri"/>
                <a:sym typeface="Calibri"/>
              </a:endParaRPr>
            </a:p>
          </p:txBody>
        </p:sp>
        <p:sp>
          <p:nvSpPr>
            <p:cNvPr id="156" name="Google Shape;156;p6"/>
            <p:cNvSpPr/>
            <p:nvPr/>
          </p:nvSpPr>
          <p:spPr>
            <a:xfrm>
              <a:off x="2769662" y="2502754"/>
              <a:ext cx="1040336" cy="624201"/>
            </a:xfrm>
            <a:prstGeom prst="roundRect">
              <a:avLst>
                <a:gd name="adj" fmla="val 10000"/>
              </a:avLst>
            </a:prstGeom>
            <a:gradFill>
              <a:gsLst>
                <a:gs pos="0">
                  <a:srgbClr val="5D427D"/>
                </a:gs>
                <a:gs pos="80000">
                  <a:srgbClr val="7A57A5"/>
                </a:gs>
                <a:gs pos="100000">
                  <a:srgbClr val="7A56A7"/>
                </a:gs>
              </a:gsLst>
              <a:lin ang="16200000" scaled="0"/>
            </a:gradFill>
            <a:ln>
              <a:noFill/>
            </a:ln>
            <a:effectLst>
              <a:outerShdw blurRad="40000" dist="23000" dir="5400000" rotWithShape="0">
                <a:srgbClr val="000000">
                  <a:alpha val="34901"/>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6"/>
            <p:cNvSpPr txBox="1"/>
            <p:nvPr/>
          </p:nvSpPr>
          <p:spPr>
            <a:xfrm>
              <a:off x="2787944" y="2521036"/>
              <a:ext cx="1003772" cy="587637"/>
            </a:xfrm>
            <a:prstGeom prst="rect">
              <a:avLst/>
            </a:prstGeom>
            <a:noFill/>
            <a:ln>
              <a:noFill/>
            </a:ln>
          </p:spPr>
          <p:txBody>
            <a:bodyPr spcFirstLastPara="1" wrap="square" lIns="49525" tIns="49525" rIns="49525" bIns="49525" anchor="ctr" anchorCtr="0">
              <a:noAutofit/>
            </a:bodyPr>
            <a:lstStyle/>
            <a:p>
              <a:pPr marL="0" marR="0" lvl="0" indent="0" algn="ctr" rtl="0">
                <a:lnSpc>
                  <a:spcPct val="90000"/>
                </a:lnSpc>
                <a:spcBef>
                  <a:spcPts val="0"/>
                </a:spcBef>
                <a:spcAft>
                  <a:spcPts val="0"/>
                </a:spcAft>
                <a:buClr>
                  <a:schemeClr val="lt1"/>
                </a:buClr>
                <a:buSzPts val="1300"/>
                <a:buFont typeface="Arial"/>
                <a:buNone/>
              </a:pPr>
              <a:r>
                <a:rPr lang="en-US" sz="1300" b="1">
                  <a:solidFill>
                    <a:schemeClr val="lt1"/>
                  </a:solidFill>
                  <a:latin typeface="Open Sans ExtraBold"/>
                  <a:ea typeface="Open Sans ExtraBold"/>
                  <a:cs typeface="Open Sans ExtraBold"/>
                  <a:sym typeface="Open Sans ExtraBold"/>
                </a:rPr>
                <a:t>Predictor Attributes</a:t>
              </a:r>
              <a:endParaRPr sz="1300" b="1">
                <a:solidFill>
                  <a:schemeClr val="lt1"/>
                </a:solidFill>
                <a:latin typeface="Calibri"/>
                <a:ea typeface="Calibri"/>
                <a:cs typeface="Calibri"/>
                <a:sym typeface="Calibri"/>
              </a:endParaRPr>
            </a:p>
          </p:txBody>
        </p:sp>
        <p:sp>
          <p:nvSpPr>
            <p:cNvPr id="158" name="Google Shape;158;p6"/>
            <p:cNvSpPr/>
            <p:nvPr/>
          </p:nvSpPr>
          <p:spPr>
            <a:xfrm rot="992698">
              <a:off x="3872885" y="2880709"/>
              <a:ext cx="145749" cy="258003"/>
            </a:xfrm>
            <a:prstGeom prst="rightArrow">
              <a:avLst>
                <a:gd name="adj1" fmla="val 60000"/>
                <a:gd name="adj2" fmla="val 50000"/>
              </a:avLst>
            </a:prstGeom>
            <a:gradFill>
              <a:gsLst>
                <a:gs pos="0">
                  <a:srgbClr val="5D427D"/>
                </a:gs>
                <a:gs pos="80000">
                  <a:srgbClr val="7A57A5"/>
                </a:gs>
                <a:gs pos="100000">
                  <a:srgbClr val="7A56A7"/>
                </a:gs>
              </a:gsLst>
              <a:lin ang="16200000" scaled="0"/>
            </a:gradFill>
            <a:ln>
              <a:noFill/>
            </a:ln>
            <a:effectLst>
              <a:outerShdw blurRad="40000" dist="23000" dir="5400000" rotWithShape="0">
                <a:srgbClr val="000000">
                  <a:alpha val="34901"/>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6"/>
            <p:cNvSpPr txBox="1"/>
            <p:nvPr/>
          </p:nvSpPr>
          <p:spPr>
            <a:xfrm rot="992698">
              <a:off x="3873790" y="2926084"/>
              <a:ext cx="102024" cy="154801"/>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chemeClr val="dk1"/>
                </a:buClr>
                <a:buSzPts val="1100"/>
                <a:buFont typeface="Calibri"/>
                <a:buNone/>
              </a:pPr>
              <a:endParaRPr sz="1100">
                <a:solidFill>
                  <a:schemeClr val="lt1"/>
                </a:solidFill>
                <a:latin typeface="Calibri"/>
                <a:ea typeface="Calibri"/>
                <a:cs typeface="Calibri"/>
                <a:sym typeface="Calibri"/>
              </a:endParaRPr>
            </a:p>
          </p:txBody>
        </p:sp>
        <p:sp>
          <p:nvSpPr>
            <p:cNvPr id="160" name="Google Shape;160;p6"/>
            <p:cNvSpPr/>
            <p:nvPr/>
          </p:nvSpPr>
          <p:spPr>
            <a:xfrm>
              <a:off x="4073612" y="2890115"/>
              <a:ext cx="1040336" cy="624201"/>
            </a:xfrm>
            <a:prstGeom prst="roundRect">
              <a:avLst>
                <a:gd name="adj" fmla="val 10000"/>
              </a:avLst>
            </a:prstGeom>
            <a:gradFill>
              <a:gsLst>
                <a:gs pos="0">
                  <a:srgbClr val="27869E"/>
                </a:gs>
                <a:gs pos="80000">
                  <a:srgbClr val="34B0D0"/>
                </a:gs>
                <a:gs pos="100000">
                  <a:srgbClr val="30B3D4"/>
                </a:gs>
              </a:gsLst>
              <a:lin ang="16200000" scaled="0"/>
            </a:gradFill>
            <a:ln>
              <a:noFill/>
            </a:ln>
            <a:effectLst>
              <a:outerShdw blurRad="40000" dist="23000" dir="5400000" rotWithShape="0">
                <a:srgbClr val="000000">
                  <a:alpha val="34901"/>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6"/>
            <p:cNvSpPr txBox="1"/>
            <p:nvPr/>
          </p:nvSpPr>
          <p:spPr>
            <a:xfrm>
              <a:off x="4091894" y="2908397"/>
              <a:ext cx="1003772" cy="587637"/>
            </a:xfrm>
            <a:prstGeom prst="rect">
              <a:avLst/>
            </a:prstGeom>
            <a:noFill/>
            <a:ln>
              <a:noFill/>
            </a:ln>
          </p:spPr>
          <p:txBody>
            <a:bodyPr spcFirstLastPara="1" wrap="square" lIns="49525" tIns="49525" rIns="49525" bIns="49525" anchor="ctr" anchorCtr="0">
              <a:noAutofit/>
            </a:bodyPr>
            <a:lstStyle/>
            <a:p>
              <a:pPr marL="0" marR="0" lvl="0" indent="0" algn="ctr" rtl="0">
                <a:lnSpc>
                  <a:spcPct val="90000"/>
                </a:lnSpc>
                <a:spcBef>
                  <a:spcPts val="0"/>
                </a:spcBef>
                <a:spcAft>
                  <a:spcPts val="0"/>
                </a:spcAft>
                <a:buClr>
                  <a:schemeClr val="lt1"/>
                </a:buClr>
                <a:buSzPts val="1300"/>
                <a:buFont typeface="Arial"/>
                <a:buNone/>
              </a:pPr>
              <a:r>
                <a:rPr lang="en-US" sz="1300" b="1">
                  <a:solidFill>
                    <a:schemeClr val="lt1"/>
                  </a:solidFill>
                  <a:latin typeface="Calibri"/>
                  <a:ea typeface="Calibri"/>
                  <a:cs typeface="Calibri"/>
                  <a:sym typeface="Calibri"/>
                </a:rPr>
                <a:t>Data Analysis</a:t>
              </a:r>
              <a:endParaRPr/>
            </a:p>
          </p:txBody>
        </p:sp>
        <p:sp>
          <p:nvSpPr>
            <p:cNvPr id="162" name="Google Shape;162;p6"/>
            <p:cNvSpPr/>
            <p:nvPr/>
          </p:nvSpPr>
          <p:spPr>
            <a:xfrm rot="1113788">
              <a:off x="5160912" y="3282394"/>
              <a:ext cx="111514" cy="258003"/>
            </a:xfrm>
            <a:prstGeom prst="rightArrow">
              <a:avLst>
                <a:gd name="adj1" fmla="val 60000"/>
                <a:gd name="adj2" fmla="val 50000"/>
              </a:avLst>
            </a:prstGeom>
            <a:gradFill>
              <a:gsLst>
                <a:gs pos="0">
                  <a:srgbClr val="27869E"/>
                </a:gs>
                <a:gs pos="80000">
                  <a:srgbClr val="34B0D0"/>
                </a:gs>
                <a:gs pos="100000">
                  <a:srgbClr val="30B3D4"/>
                </a:gs>
              </a:gsLst>
              <a:lin ang="16200000" scaled="0"/>
            </a:gradFill>
            <a:ln>
              <a:noFill/>
            </a:ln>
            <a:effectLst>
              <a:outerShdw blurRad="40000" dist="23000" dir="5400000" rotWithShape="0">
                <a:srgbClr val="000000">
                  <a:alpha val="34901"/>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6"/>
            <p:cNvSpPr txBox="1"/>
            <p:nvPr/>
          </p:nvSpPr>
          <p:spPr>
            <a:xfrm rot="1113788">
              <a:off x="5161782" y="3328670"/>
              <a:ext cx="78060" cy="154801"/>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chemeClr val="dk1"/>
                </a:buClr>
                <a:buSzPts val="1100"/>
                <a:buFont typeface="Calibri"/>
                <a:buNone/>
              </a:pPr>
              <a:endParaRPr sz="1100">
                <a:solidFill>
                  <a:schemeClr val="lt1"/>
                </a:solidFill>
                <a:latin typeface="Calibri"/>
                <a:ea typeface="Calibri"/>
                <a:cs typeface="Calibri"/>
                <a:sym typeface="Calibri"/>
              </a:endParaRPr>
            </a:p>
          </p:txBody>
        </p:sp>
        <p:sp>
          <p:nvSpPr>
            <p:cNvPr id="164" name="Google Shape;164;p6"/>
            <p:cNvSpPr/>
            <p:nvPr/>
          </p:nvSpPr>
          <p:spPr>
            <a:xfrm>
              <a:off x="5313406" y="3306464"/>
              <a:ext cx="1040336" cy="624201"/>
            </a:xfrm>
            <a:prstGeom prst="roundRect">
              <a:avLst>
                <a:gd name="adj" fmla="val 10000"/>
              </a:avLst>
            </a:prstGeom>
            <a:gradFill>
              <a:gsLst>
                <a:gs pos="0">
                  <a:srgbClr val="C86B1D"/>
                </a:gs>
                <a:gs pos="80000">
                  <a:srgbClr val="FF8D25"/>
                </a:gs>
                <a:gs pos="100000">
                  <a:srgbClr val="FF8D22"/>
                </a:gs>
              </a:gsLst>
              <a:lin ang="16200000" scaled="0"/>
            </a:gradFill>
            <a:ln>
              <a:noFill/>
            </a:ln>
            <a:effectLst>
              <a:outerShdw blurRad="40000" dist="23000" dir="5400000" rotWithShape="0">
                <a:srgbClr val="000000">
                  <a:alpha val="34901"/>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6"/>
            <p:cNvSpPr txBox="1"/>
            <p:nvPr/>
          </p:nvSpPr>
          <p:spPr>
            <a:xfrm>
              <a:off x="5331688" y="3324746"/>
              <a:ext cx="1003772" cy="587637"/>
            </a:xfrm>
            <a:prstGeom prst="rect">
              <a:avLst/>
            </a:prstGeom>
            <a:noFill/>
            <a:ln>
              <a:noFill/>
            </a:ln>
          </p:spPr>
          <p:txBody>
            <a:bodyPr spcFirstLastPara="1" wrap="square" lIns="49525" tIns="49525" rIns="49525" bIns="49525" anchor="ctr" anchorCtr="0">
              <a:noAutofit/>
            </a:bodyPr>
            <a:lstStyle/>
            <a:p>
              <a:pPr marL="0" marR="0" lvl="0" indent="0" algn="ctr" rtl="0">
                <a:lnSpc>
                  <a:spcPct val="90000"/>
                </a:lnSpc>
                <a:spcBef>
                  <a:spcPts val="0"/>
                </a:spcBef>
                <a:spcAft>
                  <a:spcPts val="0"/>
                </a:spcAft>
                <a:buClr>
                  <a:schemeClr val="lt1"/>
                </a:buClr>
                <a:buSzPts val="1300"/>
                <a:buFont typeface="Arial"/>
                <a:buNone/>
              </a:pPr>
              <a:r>
                <a:rPr lang="en-US" sz="1300" b="1">
                  <a:solidFill>
                    <a:schemeClr val="lt1"/>
                  </a:solidFill>
                  <a:latin typeface="Calibri"/>
                  <a:ea typeface="Calibri"/>
                  <a:cs typeface="Calibri"/>
                  <a:sym typeface="Calibri"/>
                </a:rPr>
                <a:t>Correlation</a:t>
              </a:r>
              <a:endParaRPr/>
            </a:p>
          </p:txBody>
        </p:sp>
        <p:sp>
          <p:nvSpPr>
            <p:cNvPr id="166" name="Google Shape;166;p6"/>
            <p:cNvSpPr/>
            <p:nvPr/>
          </p:nvSpPr>
          <p:spPr>
            <a:xfrm rot="841095">
              <a:off x="6444822" y="3667851"/>
              <a:ext cx="205708" cy="258003"/>
            </a:xfrm>
            <a:prstGeom prst="rightArrow">
              <a:avLst>
                <a:gd name="adj1" fmla="val 60000"/>
                <a:gd name="adj2" fmla="val 50000"/>
              </a:avLst>
            </a:prstGeom>
            <a:gradFill>
              <a:gsLst>
                <a:gs pos="0">
                  <a:srgbClr val="C86B1D"/>
                </a:gs>
                <a:gs pos="80000">
                  <a:srgbClr val="FF8D25"/>
                </a:gs>
                <a:gs pos="100000">
                  <a:srgbClr val="FF8D22"/>
                </a:gs>
              </a:gsLst>
              <a:lin ang="16200000" scaled="0"/>
            </a:gradFill>
            <a:ln>
              <a:noFill/>
            </a:ln>
            <a:effectLst>
              <a:outerShdw blurRad="40000" dist="23000" dir="5400000" rotWithShape="0">
                <a:srgbClr val="000000">
                  <a:alpha val="34901"/>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6"/>
            <p:cNvSpPr txBox="1"/>
            <p:nvPr/>
          </p:nvSpPr>
          <p:spPr>
            <a:xfrm rot="841095">
              <a:off x="6445741" y="3711978"/>
              <a:ext cx="143996" cy="154801"/>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chemeClr val="dk1"/>
                </a:buClr>
                <a:buSzPts val="1100"/>
                <a:buFont typeface="Calibri"/>
                <a:buNone/>
              </a:pPr>
              <a:endParaRPr sz="1100">
                <a:solidFill>
                  <a:schemeClr val="lt1"/>
                </a:solidFill>
                <a:latin typeface="Calibri"/>
                <a:ea typeface="Calibri"/>
                <a:cs typeface="Calibri"/>
                <a:sym typeface="Calibri"/>
              </a:endParaRPr>
            </a:p>
          </p:txBody>
        </p:sp>
        <p:sp>
          <p:nvSpPr>
            <p:cNvPr id="168" name="Google Shape;168;p6"/>
            <p:cNvSpPr/>
            <p:nvPr/>
          </p:nvSpPr>
          <p:spPr>
            <a:xfrm>
              <a:off x="6730313" y="3660218"/>
              <a:ext cx="1040336" cy="624201"/>
            </a:xfrm>
            <a:prstGeom prst="roundRect">
              <a:avLst>
                <a:gd name="adj" fmla="val 10000"/>
              </a:avLst>
            </a:prstGeom>
            <a:gradFill>
              <a:gsLst>
                <a:gs pos="0">
                  <a:srgbClr val="982D2B"/>
                </a:gs>
                <a:gs pos="80000">
                  <a:srgbClr val="C83D39"/>
                </a:gs>
                <a:gs pos="100000">
                  <a:srgbClr val="CC3A36"/>
                </a:gs>
              </a:gsLst>
              <a:lin ang="16200000" scaled="0"/>
            </a:gradFill>
            <a:ln>
              <a:noFill/>
            </a:ln>
            <a:effectLst>
              <a:outerShdw blurRad="40000" dist="23000" dir="5400000" rotWithShape="0">
                <a:srgbClr val="000000">
                  <a:alpha val="34901"/>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6"/>
            <p:cNvSpPr txBox="1"/>
            <p:nvPr/>
          </p:nvSpPr>
          <p:spPr>
            <a:xfrm>
              <a:off x="6748595" y="3678500"/>
              <a:ext cx="1003772" cy="587637"/>
            </a:xfrm>
            <a:prstGeom prst="rect">
              <a:avLst/>
            </a:prstGeom>
            <a:noFill/>
            <a:ln>
              <a:noFill/>
            </a:ln>
          </p:spPr>
          <p:txBody>
            <a:bodyPr spcFirstLastPara="1" wrap="square" lIns="49525" tIns="49525" rIns="49525" bIns="49525" anchor="ctr" anchorCtr="0">
              <a:noAutofit/>
            </a:bodyPr>
            <a:lstStyle/>
            <a:p>
              <a:pPr marL="0" marR="0" lvl="0" indent="0" algn="ctr" rtl="0">
                <a:lnSpc>
                  <a:spcPct val="90000"/>
                </a:lnSpc>
                <a:spcBef>
                  <a:spcPts val="0"/>
                </a:spcBef>
                <a:spcAft>
                  <a:spcPts val="0"/>
                </a:spcAft>
                <a:buClr>
                  <a:schemeClr val="lt1"/>
                </a:buClr>
                <a:buSzPts val="1300"/>
                <a:buFont typeface="Arial"/>
                <a:buNone/>
              </a:pPr>
              <a:r>
                <a:rPr lang="en-US" sz="1300" b="1">
                  <a:solidFill>
                    <a:schemeClr val="lt1"/>
                  </a:solidFill>
                  <a:latin typeface="Calibri"/>
                  <a:ea typeface="Calibri"/>
                  <a:cs typeface="Calibri"/>
                  <a:sym typeface="Calibri"/>
                </a:rPr>
                <a:t>Data Cleaning</a:t>
              </a:r>
              <a:endParaRPr/>
            </a:p>
          </p:txBody>
        </p:sp>
        <p:sp>
          <p:nvSpPr>
            <p:cNvPr id="170" name="Google Shape;170;p6"/>
            <p:cNvSpPr/>
            <p:nvPr/>
          </p:nvSpPr>
          <p:spPr>
            <a:xfrm rot="1064488">
              <a:off x="7884387" y="4088890"/>
              <a:ext cx="267311" cy="258003"/>
            </a:xfrm>
            <a:prstGeom prst="rightArrow">
              <a:avLst>
                <a:gd name="adj1" fmla="val 60000"/>
                <a:gd name="adj2" fmla="val 50000"/>
              </a:avLst>
            </a:prstGeom>
            <a:gradFill>
              <a:gsLst>
                <a:gs pos="0">
                  <a:srgbClr val="982D2B"/>
                </a:gs>
                <a:gs pos="80000">
                  <a:srgbClr val="C83D39"/>
                </a:gs>
                <a:gs pos="100000">
                  <a:srgbClr val="CC3A36"/>
                </a:gs>
              </a:gsLst>
              <a:lin ang="16200000" scaled="0"/>
            </a:gradFill>
            <a:ln>
              <a:noFill/>
            </a:ln>
            <a:effectLst>
              <a:outerShdw blurRad="40000" dist="23000" dir="5400000" rotWithShape="0">
                <a:srgbClr val="000000">
                  <a:alpha val="34901"/>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6"/>
            <p:cNvSpPr txBox="1"/>
            <p:nvPr/>
          </p:nvSpPr>
          <p:spPr>
            <a:xfrm rot="1064488">
              <a:off x="7886228" y="4128698"/>
              <a:ext cx="189910" cy="154801"/>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chemeClr val="dk1"/>
                </a:buClr>
                <a:buSzPts val="1100"/>
                <a:buFont typeface="Calibri"/>
                <a:buNone/>
              </a:pPr>
              <a:endParaRPr sz="1100">
                <a:solidFill>
                  <a:schemeClr val="lt1"/>
                </a:solidFill>
                <a:latin typeface="Calibri"/>
                <a:ea typeface="Calibri"/>
                <a:cs typeface="Calibri"/>
                <a:sym typeface="Calibri"/>
              </a:endParaRPr>
            </a:p>
          </p:txBody>
        </p:sp>
        <p:sp>
          <p:nvSpPr>
            <p:cNvPr id="172" name="Google Shape;172;p6"/>
            <p:cNvSpPr/>
            <p:nvPr/>
          </p:nvSpPr>
          <p:spPr>
            <a:xfrm>
              <a:off x="8251025" y="4146752"/>
              <a:ext cx="1040336" cy="624201"/>
            </a:xfrm>
            <a:prstGeom prst="roundRect">
              <a:avLst>
                <a:gd name="adj" fmla="val 10000"/>
              </a:avLst>
            </a:prstGeom>
            <a:gradFill>
              <a:gsLst>
                <a:gs pos="0">
                  <a:srgbClr val="759336"/>
                </a:gs>
                <a:gs pos="80000">
                  <a:srgbClr val="99C247"/>
                </a:gs>
                <a:gs pos="100000">
                  <a:srgbClr val="9BC545"/>
                </a:gs>
              </a:gsLst>
              <a:lin ang="16200000" scaled="0"/>
            </a:gradFill>
            <a:ln>
              <a:noFill/>
            </a:ln>
            <a:effectLst>
              <a:outerShdw blurRad="40000" dist="23000" dir="5400000" rotWithShape="0">
                <a:srgbClr val="000000">
                  <a:alpha val="34901"/>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6"/>
            <p:cNvSpPr txBox="1"/>
            <p:nvPr/>
          </p:nvSpPr>
          <p:spPr>
            <a:xfrm>
              <a:off x="8269307" y="4165034"/>
              <a:ext cx="1003772" cy="587637"/>
            </a:xfrm>
            <a:prstGeom prst="rect">
              <a:avLst/>
            </a:prstGeom>
            <a:noFill/>
            <a:ln>
              <a:noFill/>
            </a:ln>
          </p:spPr>
          <p:txBody>
            <a:bodyPr spcFirstLastPara="1" wrap="square" lIns="49525" tIns="49525" rIns="49525" bIns="49525" anchor="ctr" anchorCtr="0">
              <a:noAutofit/>
            </a:bodyPr>
            <a:lstStyle/>
            <a:p>
              <a:pPr marL="0" marR="0" lvl="0" indent="0" algn="ctr" rtl="0">
                <a:lnSpc>
                  <a:spcPct val="90000"/>
                </a:lnSpc>
                <a:spcBef>
                  <a:spcPts val="0"/>
                </a:spcBef>
                <a:spcAft>
                  <a:spcPts val="0"/>
                </a:spcAft>
                <a:buClr>
                  <a:schemeClr val="lt1"/>
                </a:buClr>
                <a:buSzPts val="1300"/>
                <a:buFont typeface="Arial"/>
                <a:buNone/>
              </a:pPr>
              <a:r>
                <a:rPr lang="en-US" sz="1300" b="1">
                  <a:solidFill>
                    <a:schemeClr val="lt1"/>
                  </a:solidFill>
                  <a:latin typeface="Calibri"/>
                  <a:ea typeface="Calibri"/>
                  <a:cs typeface="Calibri"/>
                  <a:sym typeface="Calibri"/>
                </a:rPr>
                <a:t>Feature Selection</a:t>
              </a:r>
              <a:endParaRPr/>
            </a:p>
          </p:txBody>
        </p:sp>
      </p:grpSp>
      <p:sp>
        <p:nvSpPr>
          <p:cNvPr id="174" name="Google Shape;174;p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6</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pic>
        <p:nvPicPr>
          <p:cNvPr id="179" name="Google Shape;179;p7"/>
          <p:cNvPicPr preferRelativeResize="0"/>
          <p:nvPr/>
        </p:nvPicPr>
        <p:blipFill rotWithShape="1">
          <a:blip r:embed="rId3">
            <a:alphaModFix amt="80000"/>
          </a:blip>
          <a:srcRect/>
          <a:stretch/>
        </p:blipFill>
        <p:spPr>
          <a:xfrm rot="-2217028">
            <a:off x="4429951" y="5059125"/>
            <a:ext cx="9463885" cy="4831669"/>
          </a:xfrm>
          <a:prstGeom prst="rect">
            <a:avLst/>
          </a:prstGeom>
          <a:noFill/>
          <a:ln>
            <a:noFill/>
          </a:ln>
        </p:spPr>
      </p:pic>
      <p:sp>
        <p:nvSpPr>
          <p:cNvPr id="180" name="Google Shape;180;p7"/>
          <p:cNvSpPr txBox="1"/>
          <p:nvPr/>
        </p:nvSpPr>
        <p:spPr>
          <a:xfrm>
            <a:off x="588390" y="1301496"/>
            <a:ext cx="5669498" cy="449517"/>
          </a:xfrm>
          <a:prstGeom prst="rect">
            <a:avLst/>
          </a:prstGeom>
          <a:noFill/>
          <a:ln>
            <a:noFill/>
          </a:ln>
        </p:spPr>
        <p:txBody>
          <a:bodyPr spcFirstLastPara="1" wrap="square" lIns="0" tIns="0" rIns="0" bIns="0" anchor="t" anchorCtr="0">
            <a:spAutoFit/>
          </a:bodyPr>
          <a:lstStyle/>
          <a:p>
            <a:pPr marL="528320" marR="0" lvl="1" indent="-264160" algn="l" rtl="0">
              <a:lnSpc>
                <a:spcPct val="109000"/>
              </a:lnSpc>
              <a:spcBef>
                <a:spcPts val="0"/>
              </a:spcBef>
              <a:spcAft>
                <a:spcPts val="0"/>
              </a:spcAft>
              <a:buClr>
                <a:srgbClr val="00ABBC"/>
              </a:buClr>
              <a:buSzPts val="3200"/>
              <a:buFont typeface="Arial"/>
              <a:buChar char="•"/>
            </a:pPr>
            <a:r>
              <a:rPr lang="en-US" sz="3200" b="1" i="0" u="none" strike="noStrike" cap="none">
                <a:solidFill>
                  <a:srgbClr val="00ABBC"/>
                </a:solidFill>
                <a:latin typeface="Open Sans"/>
                <a:ea typeface="Open Sans"/>
                <a:cs typeface="Open Sans"/>
                <a:sym typeface="Open Sans"/>
              </a:rPr>
              <a:t>Summary of Attributes</a:t>
            </a:r>
            <a:endParaRPr/>
          </a:p>
        </p:txBody>
      </p:sp>
      <p:pic>
        <p:nvPicPr>
          <p:cNvPr id="181" name="Google Shape;181;p7"/>
          <p:cNvPicPr preferRelativeResize="0"/>
          <p:nvPr/>
        </p:nvPicPr>
        <p:blipFill rotWithShape="1">
          <a:blip r:embed="rId4">
            <a:alphaModFix/>
          </a:blip>
          <a:srcRect/>
          <a:stretch/>
        </p:blipFill>
        <p:spPr>
          <a:xfrm>
            <a:off x="956318" y="2237168"/>
            <a:ext cx="6358882" cy="1953831"/>
          </a:xfrm>
          <a:prstGeom prst="rect">
            <a:avLst/>
          </a:prstGeom>
          <a:noFill/>
          <a:ln>
            <a:noFill/>
          </a:ln>
        </p:spPr>
      </p:pic>
      <p:sp>
        <p:nvSpPr>
          <p:cNvPr id="182" name="Google Shape;182;p7"/>
          <p:cNvSpPr txBox="1"/>
          <p:nvPr/>
        </p:nvSpPr>
        <p:spPr>
          <a:xfrm>
            <a:off x="457200" y="4645419"/>
            <a:ext cx="7563729" cy="969496"/>
          </a:xfrm>
          <a:prstGeom prst="rect">
            <a:avLst/>
          </a:prstGeom>
          <a:noFill/>
          <a:ln>
            <a:noFill/>
          </a:ln>
        </p:spPr>
        <p:txBody>
          <a:bodyPr spcFirstLastPara="1" wrap="square" lIns="0" tIns="0" rIns="0" bIns="0" anchor="t" anchorCtr="0">
            <a:spAutoFit/>
          </a:bodyPr>
          <a:lstStyle/>
          <a:p>
            <a:pPr marL="346710" marR="0" lvl="1" indent="-173355" algn="l" rtl="0">
              <a:spcBef>
                <a:spcPts val="0"/>
              </a:spcBef>
              <a:spcAft>
                <a:spcPts val="0"/>
              </a:spcAft>
              <a:buClr>
                <a:srgbClr val="000000"/>
              </a:buClr>
              <a:buSzPts val="2100"/>
              <a:buFont typeface="Arial"/>
              <a:buChar char="•"/>
            </a:pPr>
            <a:r>
              <a:rPr lang="en-US" sz="2100" b="0" i="0" u="none" strike="noStrike" cap="none">
                <a:solidFill>
                  <a:srgbClr val="000000"/>
                </a:solidFill>
                <a:latin typeface="Open Sans Light"/>
                <a:ea typeface="Open Sans Light"/>
                <a:cs typeface="Open Sans Light"/>
                <a:sym typeface="Open Sans Light"/>
              </a:rPr>
              <a:t> All the attributes in this dataset are </a:t>
            </a:r>
            <a:r>
              <a:rPr lang="en-US" sz="2100" b="1" i="0" u="none" strike="noStrike" cap="none">
                <a:solidFill>
                  <a:srgbClr val="000000"/>
                </a:solidFill>
                <a:latin typeface="Open Sans Light"/>
                <a:ea typeface="Open Sans Light"/>
                <a:cs typeface="Open Sans Light"/>
                <a:sym typeface="Open Sans Light"/>
              </a:rPr>
              <a:t>quantitative</a:t>
            </a:r>
            <a:r>
              <a:rPr lang="en-US" sz="2100" b="0" i="0" u="none" strike="noStrike" cap="none">
                <a:solidFill>
                  <a:srgbClr val="000000"/>
                </a:solidFill>
                <a:latin typeface="Open Sans Light"/>
                <a:ea typeface="Open Sans Light"/>
                <a:cs typeface="Open Sans Light"/>
                <a:sym typeface="Open Sans Light"/>
              </a:rPr>
              <a:t> type, both numeric and integer.</a:t>
            </a:r>
            <a:endParaRPr sz="2100" b="0" i="0" u="none" strike="noStrike" cap="none">
              <a:solidFill>
                <a:srgbClr val="000000"/>
              </a:solidFill>
              <a:latin typeface="Open Sans Light"/>
              <a:ea typeface="Open Sans Light"/>
              <a:cs typeface="Open Sans Light"/>
              <a:sym typeface="Open Sans Light"/>
            </a:endParaRPr>
          </a:p>
          <a:p>
            <a:pPr marL="173355" marR="0" lvl="1" indent="0" algn="l" rtl="0">
              <a:spcBef>
                <a:spcPts val="0"/>
              </a:spcBef>
              <a:spcAft>
                <a:spcPts val="0"/>
              </a:spcAft>
              <a:buNone/>
            </a:pPr>
            <a:endParaRPr sz="2100" b="0" i="0" u="none" strike="noStrike" cap="none">
              <a:solidFill>
                <a:srgbClr val="000000"/>
              </a:solidFill>
              <a:latin typeface="Open Sans Light"/>
              <a:ea typeface="Open Sans Light"/>
              <a:cs typeface="Open Sans Light"/>
              <a:sym typeface="Open Sans Light"/>
            </a:endParaRPr>
          </a:p>
        </p:txBody>
      </p:sp>
      <p:sp>
        <p:nvSpPr>
          <p:cNvPr id="183" name="Google Shape;183;p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7</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pic>
        <p:nvPicPr>
          <p:cNvPr id="188" name="Google Shape;188;p8"/>
          <p:cNvPicPr preferRelativeResize="0"/>
          <p:nvPr/>
        </p:nvPicPr>
        <p:blipFill rotWithShape="1">
          <a:blip r:embed="rId3">
            <a:alphaModFix amt="80000"/>
          </a:blip>
          <a:srcRect/>
          <a:stretch/>
        </p:blipFill>
        <p:spPr>
          <a:xfrm rot="-2217028">
            <a:off x="4429951" y="5059125"/>
            <a:ext cx="9463885" cy="4831669"/>
          </a:xfrm>
          <a:prstGeom prst="rect">
            <a:avLst/>
          </a:prstGeom>
          <a:noFill/>
          <a:ln>
            <a:noFill/>
          </a:ln>
        </p:spPr>
      </p:pic>
      <p:pic>
        <p:nvPicPr>
          <p:cNvPr id="189" name="Google Shape;189;p8"/>
          <p:cNvPicPr preferRelativeResize="0"/>
          <p:nvPr/>
        </p:nvPicPr>
        <p:blipFill rotWithShape="1">
          <a:blip r:embed="rId4">
            <a:alphaModFix/>
          </a:blip>
          <a:srcRect/>
          <a:stretch/>
        </p:blipFill>
        <p:spPr>
          <a:xfrm>
            <a:off x="731520" y="2300873"/>
            <a:ext cx="8290560" cy="3651301"/>
          </a:xfrm>
          <a:prstGeom prst="rect">
            <a:avLst/>
          </a:prstGeom>
          <a:solidFill>
            <a:schemeClr val="accent1"/>
          </a:solidFill>
          <a:ln>
            <a:noFill/>
          </a:ln>
        </p:spPr>
      </p:pic>
      <p:sp>
        <p:nvSpPr>
          <p:cNvPr id="190" name="Google Shape;190;p8"/>
          <p:cNvSpPr txBox="1"/>
          <p:nvPr/>
        </p:nvSpPr>
        <p:spPr>
          <a:xfrm>
            <a:off x="588390" y="1301496"/>
            <a:ext cx="7946010" cy="448841"/>
          </a:xfrm>
          <a:prstGeom prst="rect">
            <a:avLst/>
          </a:prstGeom>
          <a:noFill/>
          <a:ln>
            <a:noFill/>
          </a:ln>
        </p:spPr>
        <p:txBody>
          <a:bodyPr spcFirstLastPara="1" wrap="square" lIns="0" tIns="0" rIns="0" bIns="0" anchor="t" anchorCtr="0">
            <a:spAutoFit/>
          </a:bodyPr>
          <a:lstStyle/>
          <a:p>
            <a:pPr marL="528320" marR="0" lvl="1" indent="-264160" algn="l" rtl="0">
              <a:lnSpc>
                <a:spcPct val="109000"/>
              </a:lnSpc>
              <a:spcBef>
                <a:spcPts val="0"/>
              </a:spcBef>
              <a:spcAft>
                <a:spcPts val="0"/>
              </a:spcAft>
              <a:buClr>
                <a:srgbClr val="00ABBC"/>
              </a:buClr>
              <a:buSzPts val="3200"/>
              <a:buFont typeface="Arial"/>
              <a:buChar char="•"/>
            </a:pPr>
            <a:r>
              <a:rPr lang="en-US" sz="3200" b="1" i="0" u="none" strike="noStrike" cap="none">
                <a:solidFill>
                  <a:srgbClr val="00ABBC"/>
                </a:solidFill>
                <a:latin typeface="Open Sans"/>
                <a:ea typeface="Open Sans"/>
                <a:cs typeface="Open Sans"/>
                <a:sym typeface="Open Sans"/>
              </a:rPr>
              <a:t>Summary of Attributes, Cont’s</a:t>
            </a:r>
            <a:endParaRPr sz="3200" b="1" i="0" u="none" strike="noStrike" cap="none">
              <a:solidFill>
                <a:srgbClr val="00ABBC"/>
              </a:solidFill>
              <a:latin typeface="Open Sans"/>
              <a:ea typeface="Open Sans"/>
              <a:cs typeface="Open Sans"/>
              <a:sym typeface="Open Sans"/>
            </a:endParaRPr>
          </a:p>
        </p:txBody>
      </p:sp>
      <p:sp>
        <p:nvSpPr>
          <p:cNvPr id="191" name="Google Shape;191;p8"/>
          <p:cNvSpPr/>
          <p:nvPr/>
        </p:nvSpPr>
        <p:spPr>
          <a:xfrm>
            <a:off x="3048000" y="3124200"/>
            <a:ext cx="3810000" cy="457200"/>
          </a:xfrm>
          <a:prstGeom prst="ellipse">
            <a:avLst/>
          </a:prstGeom>
          <a:no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92" name="Google Shape;192;p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8</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pic>
        <p:nvPicPr>
          <p:cNvPr id="197" name="Google Shape;197;p9"/>
          <p:cNvPicPr preferRelativeResize="0"/>
          <p:nvPr/>
        </p:nvPicPr>
        <p:blipFill rotWithShape="1">
          <a:blip r:embed="rId3">
            <a:alphaModFix/>
          </a:blip>
          <a:srcRect/>
          <a:stretch/>
        </p:blipFill>
        <p:spPr>
          <a:xfrm>
            <a:off x="3261090" y="5234810"/>
            <a:ext cx="3115282" cy="1922574"/>
          </a:xfrm>
          <a:prstGeom prst="rect">
            <a:avLst/>
          </a:prstGeom>
          <a:noFill/>
          <a:ln>
            <a:noFill/>
          </a:ln>
        </p:spPr>
      </p:pic>
      <p:pic>
        <p:nvPicPr>
          <p:cNvPr id="198" name="Google Shape;198;p9"/>
          <p:cNvPicPr preferRelativeResize="0"/>
          <p:nvPr/>
        </p:nvPicPr>
        <p:blipFill rotWithShape="1">
          <a:blip r:embed="rId4">
            <a:alphaModFix amt="80000"/>
          </a:blip>
          <a:srcRect/>
          <a:stretch/>
        </p:blipFill>
        <p:spPr>
          <a:xfrm rot="-2217028">
            <a:off x="4179994" y="4817337"/>
            <a:ext cx="9463885" cy="4831669"/>
          </a:xfrm>
          <a:prstGeom prst="rect">
            <a:avLst/>
          </a:prstGeom>
          <a:noFill/>
          <a:ln>
            <a:noFill/>
          </a:ln>
        </p:spPr>
      </p:pic>
      <p:pic>
        <p:nvPicPr>
          <p:cNvPr id="199" name="Google Shape;199;p9"/>
          <p:cNvPicPr preferRelativeResize="0"/>
          <p:nvPr/>
        </p:nvPicPr>
        <p:blipFill rotWithShape="1">
          <a:blip r:embed="rId5">
            <a:alphaModFix/>
          </a:blip>
          <a:srcRect/>
          <a:stretch/>
        </p:blipFill>
        <p:spPr>
          <a:xfrm>
            <a:off x="191371" y="1136571"/>
            <a:ext cx="3196598" cy="1972758"/>
          </a:xfrm>
          <a:prstGeom prst="rect">
            <a:avLst/>
          </a:prstGeom>
          <a:noFill/>
          <a:ln>
            <a:noFill/>
          </a:ln>
        </p:spPr>
      </p:pic>
      <p:pic>
        <p:nvPicPr>
          <p:cNvPr id="200" name="Google Shape;200;p9"/>
          <p:cNvPicPr preferRelativeResize="0"/>
          <p:nvPr/>
        </p:nvPicPr>
        <p:blipFill rotWithShape="1">
          <a:blip r:embed="rId6">
            <a:alphaModFix/>
          </a:blip>
          <a:srcRect/>
          <a:stretch/>
        </p:blipFill>
        <p:spPr>
          <a:xfrm>
            <a:off x="6347269" y="1136571"/>
            <a:ext cx="3196598" cy="1972758"/>
          </a:xfrm>
          <a:prstGeom prst="rect">
            <a:avLst/>
          </a:prstGeom>
          <a:noFill/>
          <a:ln>
            <a:noFill/>
          </a:ln>
        </p:spPr>
      </p:pic>
      <p:pic>
        <p:nvPicPr>
          <p:cNvPr id="201" name="Google Shape;201;p9"/>
          <p:cNvPicPr preferRelativeResize="0"/>
          <p:nvPr/>
        </p:nvPicPr>
        <p:blipFill rotWithShape="1">
          <a:blip r:embed="rId7">
            <a:alphaModFix/>
          </a:blip>
          <a:srcRect/>
          <a:stretch/>
        </p:blipFill>
        <p:spPr>
          <a:xfrm>
            <a:off x="212924" y="3151379"/>
            <a:ext cx="3303394" cy="2038666"/>
          </a:xfrm>
          <a:prstGeom prst="rect">
            <a:avLst/>
          </a:prstGeom>
          <a:noFill/>
          <a:ln>
            <a:noFill/>
          </a:ln>
        </p:spPr>
      </p:pic>
      <p:pic>
        <p:nvPicPr>
          <p:cNvPr id="202" name="Google Shape;202;p9"/>
          <p:cNvPicPr preferRelativeResize="0"/>
          <p:nvPr/>
        </p:nvPicPr>
        <p:blipFill rotWithShape="1">
          <a:blip r:embed="rId8">
            <a:alphaModFix/>
          </a:blip>
          <a:srcRect/>
          <a:stretch/>
        </p:blipFill>
        <p:spPr>
          <a:xfrm>
            <a:off x="3373374" y="3226128"/>
            <a:ext cx="3182273" cy="1963917"/>
          </a:xfrm>
          <a:prstGeom prst="rect">
            <a:avLst/>
          </a:prstGeom>
          <a:noFill/>
          <a:ln>
            <a:noFill/>
          </a:ln>
        </p:spPr>
      </p:pic>
      <p:pic>
        <p:nvPicPr>
          <p:cNvPr id="203" name="Google Shape;203;p9"/>
          <p:cNvPicPr preferRelativeResize="0"/>
          <p:nvPr/>
        </p:nvPicPr>
        <p:blipFill rotWithShape="1">
          <a:blip r:embed="rId9">
            <a:alphaModFix/>
          </a:blip>
          <a:srcRect/>
          <a:stretch/>
        </p:blipFill>
        <p:spPr>
          <a:xfrm>
            <a:off x="6474069" y="3151379"/>
            <a:ext cx="3310622" cy="2043127"/>
          </a:xfrm>
          <a:prstGeom prst="rect">
            <a:avLst/>
          </a:prstGeom>
          <a:noFill/>
          <a:ln>
            <a:noFill/>
          </a:ln>
        </p:spPr>
      </p:pic>
      <p:pic>
        <p:nvPicPr>
          <p:cNvPr id="204" name="Google Shape;204;p9"/>
          <p:cNvPicPr preferRelativeResize="0"/>
          <p:nvPr/>
        </p:nvPicPr>
        <p:blipFill rotWithShape="1">
          <a:blip r:embed="rId10">
            <a:alphaModFix/>
          </a:blip>
          <a:srcRect/>
          <a:stretch/>
        </p:blipFill>
        <p:spPr>
          <a:xfrm>
            <a:off x="212924" y="5190045"/>
            <a:ext cx="3310622" cy="2043127"/>
          </a:xfrm>
          <a:prstGeom prst="rect">
            <a:avLst/>
          </a:prstGeom>
          <a:noFill/>
          <a:ln>
            <a:noFill/>
          </a:ln>
        </p:spPr>
      </p:pic>
      <p:pic>
        <p:nvPicPr>
          <p:cNvPr id="205" name="Google Shape;205;p9"/>
          <p:cNvPicPr preferRelativeResize="0"/>
          <p:nvPr/>
        </p:nvPicPr>
        <p:blipFill rotWithShape="1">
          <a:blip r:embed="rId11">
            <a:alphaModFix/>
          </a:blip>
          <a:srcRect/>
          <a:stretch/>
        </p:blipFill>
        <p:spPr>
          <a:xfrm>
            <a:off x="3465433" y="1197805"/>
            <a:ext cx="2998154" cy="1850290"/>
          </a:xfrm>
          <a:prstGeom prst="rect">
            <a:avLst/>
          </a:prstGeom>
          <a:noFill/>
          <a:ln>
            <a:noFill/>
          </a:ln>
        </p:spPr>
      </p:pic>
      <p:sp>
        <p:nvSpPr>
          <p:cNvPr id="206" name="Google Shape;206;p9"/>
          <p:cNvSpPr txBox="1"/>
          <p:nvPr/>
        </p:nvSpPr>
        <p:spPr>
          <a:xfrm>
            <a:off x="553220" y="645004"/>
            <a:ext cx="5669498" cy="449517"/>
          </a:xfrm>
          <a:prstGeom prst="rect">
            <a:avLst/>
          </a:prstGeom>
          <a:noFill/>
          <a:ln>
            <a:noFill/>
          </a:ln>
        </p:spPr>
        <p:txBody>
          <a:bodyPr spcFirstLastPara="1" wrap="square" lIns="0" tIns="0" rIns="0" bIns="0" anchor="t" anchorCtr="0">
            <a:spAutoFit/>
          </a:bodyPr>
          <a:lstStyle/>
          <a:p>
            <a:pPr marL="528320" marR="0" lvl="1" indent="-264160" algn="l" rtl="0">
              <a:lnSpc>
                <a:spcPct val="109000"/>
              </a:lnSpc>
              <a:spcBef>
                <a:spcPts val="0"/>
              </a:spcBef>
              <a:spcAft>
                <a:spcPts val="0"/>
              </a:spcAft>
              <a:buClr>
                <a:srgbClr val="00ABBC"/>
              </a:buClr>
              <a:buSzPts val="3200"/>
              <a:buFont typeface="Arial"/>
              <a:buChar char="•"/>
            </a:pPr>
            <a:r>
              <a:rPr lang="en-US" sz="3200" b="1" i="0" u="none" strike="noStrike" cap="none">
                <a:solidFill>
                  <a:srgbClr val="00ABBC"/>
                </a:solidFill>
                <a:latin typeface="Open Sans"/>
                <a:ea typeface="Open Sans"/>
                <a:cs typeface="Open Sans"/>
                <a:sym typeface="Open Sans"/>
              </a:rPr>
              <a:t>Outlier Values</a:t>
            </a:r>
            <a:endParaRPr/>
          </a:p>
        </p:txBody>
      </p:sp>
      <p:sp>
        <p:nvSpPr>
          <p:cNvPr id="207" name="Google Shape;207;p9"/>
          <p:cNvSpPr txBox="1"/>
          <p:nvPr/>
        </p:nvSpPr>
        <p:spPr>
          <a:xfrm>
            <a:off x="1432334" y="2680796"/>
            <a:ext cx="1082266" cy="203261"/>
          </a:xfrm>
          <a:prstGeom prst="rect">
            <a:avLst/>
          </a:prstGeom>
          <a:noFill/>
          <a:ln>
            <a:noFill/>
          </a:ln>
        </p:spPr>
        <p:txBody>
          <a:bodyPr spcFirstLastPara="1" wrap="square" lIns="0" tIns="0" rIns="0" bIns="0" anchor="t" anchorCtr="0">
            <a:spAutoFit/>
          </a:bodyPr>
          <a:lstStyle/>
          <a:p>
            <a:pPr marL="0" marR="0" lvl="0" indent="0" algn="ctr" rtl="0">
              <a:lnSpc>
                <a:spcPct val="139916"/>
              </a:lnSpc>
              <a:spcBef>
                <a:spcPts val="0"/>
              </a:spcBef>
              <a:spcAft>
                <a:spcPts val="0"/>
              </a:spcAft>
              <a:buNone/>
            </a:pPr>
            <a:r>
              <a:rPr lang="en-US" sz="1200" b="1">
                <a:solidFill>
                  <a:srgbClr val="000000"/>
                </a:solidFill>
                <a:latin typeface="Open Sans"/>
                <a:ea typeface="Open Sans"/>
                <a:cs typeface="Open Sans"/>
                <a:sym typeface="Open Sans"/>
              </a:rPr>
              <a:t>Pregnancy</a:t>
            </a:r>
            <a:endParaRPr/>
          </a:p>
        </p:txBody>
      </p:sp>
      <p:sp>
        <p:nvSpPr>
          <p:cNvPr id="208" name="Google Shape;208;p9"/>
          <p:cNvSpPr txBox="1"/>
          <p:nvPr/>
        </p:nvSpPr>
        <p:spPr>
          <a:xfrm>
            <a:off x="4515960" y="2680796"/>
            <a:ext cx="1054642" cy="198120"/>
          </a:xfrm>
          <a:prstGeom prst="rect">
            <a:avLst/>
          </a:prstGeom>
          <a:noFill/>
          <a:ln>
            <a:noFill/>
          </a:ln>
        </p:spPr>
        <p:txBody>
          <a:bodyPr spcFirstLastPara="1" wrap="square" lIns="0" tIns="0" rIns="0" bIns="0" anchor="t" anchorCtr="0">
            <a:spAutoFit/>
          </a:bodyPr>
          <a:lstStyle/>
          <a:p>
            <a:pPr marL="0" marR="0" lvl="0" indent="0" algn="ctr" rtl="0">
              <a:lnSpc>
                <a:spcPct val="139916"/>
              </a:lnSpc>
              <a:spcBef>
                <a:spcPts val="0"/>
              </a:spcBef>
              <a:spcAft>
                <a:spcPts val="0"/>
              </a:spcAft>
              <a:buNone/>
            </a:pPr>
            <a:r>
              <a:rPr lang="en-US" sz="1200">
                <a:solidFill>
                  <a:srgbClr val="000000"/>
                </a:solidFill>
                <a:latin typeface="Open Sans Light"/>
                <a:ea typeface="Open Sans Light"/>
                <a:cs typeface="Open Sans Light"/>
                <a:sym typeface="Open Sans Light"/>
              </a:rPr>
              <a:t>Glucose</a:t>
            </a:r>
            <a:endParaRPr/>
          </a:p>
        </p:txBody>
      </p:sp>
      <p:sp>
        <p:nvSpPr>
          <p:cNvPr id="209" name="Google Shape;209;p9"/>
          <p:cNvSpPr txBox="1"/>
          <p:nvPr/>
        </p:nvSpPr>
        <p:spPr>
          <a:xfrm>
            <a:off x="7496552" y="2680796"/>
            <a:ext cx="1265657" cy="203261"/>
          </a:xfrm>
          <a:prstGeom prst="rect">
            <a:avLst/>
          </a:prstGeom>
          <a:noFill/>
          <a:ln>
            <a:noFill/>
          </a:ln>
        </p:spPr>
        <p:txBody>
          <a:bodyPr spcFirstLastPara="1" wrap="square" lIns="0" tIns="0" rIns="0" bIns="0" anchor="t" anchorCtr="0">
            <a:spAutoFit/>
          </a:bodyPr>
          <a:lstStyle/>
          <a:p>
            <a:pPr marL="0" marR="0" lvl="0" indent="0" algn="ctr" rtl="0">
              <a:lnSpc>
                <a:spcPct val="139916"/>
              </a:lnSpc>
              <a:spcBef>
                <a:spcPts val="0"/>
              </a:spcBef>
              <a:spcAft>
                <a:spcPts val="0"/>
              </a:spcAft>
              <a:buNone/>
            </a:pPr>
            <a:r>
              <a:rPr lang="en-US" sz="1200">
                <a:solidFill>
                  <a:srgbClr val="000000"/>
                </a:solidFill>
                <a:latin typeface="Open Sans Light"/>
                <a:ea typeface="Open Sans Light"/>
                <a:cs typeface="Open Sans Light"/>
                <a:sym typeface="Open Sans Light"/>
              </a:rPr>
              <a:t>Blood Pressure</a:t>
            </a:r>
            <a:endParaRPr/>
          </a:p>
        </p:txBody>
      </p:sp>
      <p:sp>
        <p:nvSpPr>
          <p:cNvPr id="210" name="Google Shape;210;p9"/>
          <p:cNvSpPr txBox="1"/>
          <p:nvPr/>
        </p:nvSpPr>
        <p:spPr>
          <a:xfrm>
            <a:off x="1337939" y="4840773"/>
            <a:ext cx="1427559" cy="421269"/>
          </a:xfrm>
          <a:prstGeom prst="rect">
            <a:avLst/>
          </a:prstGeom>
          <a:noFill/>
          <a:ln>
            <a:noFill/>
          </a:ln>
        </p:spPr>
        <p:txBody>
          <a:bodyPr spcFirstLastPara="1" wrap="square" lIns="0" tIns="0" rIns="0" bIns="0" anchor="t" anchorCtr="0">
            <a:spAutoFit/>
          </a:bodyPr>
          <a:lstStyle/>
          <a:p>
            <a:pPr marL="0" marR="0" lvl="0" indent="0" algn="ctr" rtl="0">
              <a:lnSpc>
                <a:spcPct val="139916"/>
              </a:lnSpc>
              <a:spcBef>
                <a:spcPts val="0"/>
              </a:spcBef>
              <a:spcAft>
                <a:spcPts val="0"/>
              </a:spcAft>
              <a:buNone/>
            </a:pPr>
            <a:r>
              <a:rPr lang="en-US" sz="1200" b="1">
                <a:solidFill>
                  <a:srgbClr val="000000"/>
                </a:solidFill>
                <a:latin typeface="Open Sans"/>
                <a:ea typeface="Open Sans"/>
                <a:cs typeface="Open Sans"/>
                <a:sym typeface="Open Sans"/>
              </a:rPr>
              <a:t>Skin Fold Thickness</a:t>
            </a:r>
            <a:endParaRPr/>
          </a:p>
        </p:txBody>
      </p:sp>
      <p:sp>
        <p:nvSpPr>
          <p:cNvPr id="211" name="Google Shape;211;p9"/>
          <p:cNvSpPr txBox="1"/>
          <p:nvPr/>
        </p:nvSpPr>
        <p:spPr>
          <a:xfrm>
            <a:off x="4691250" y="4840773"/>
            <a:ext cx="1044029" cy="421269"/>
          </a:xfrm>
          <a:prstGeom prst="rect">
            <a:avLst/>
          </a:prstGeom>
          <a:noFill/>
          <a:ln>
            <a:noFill/>
          </a:ln>
        </p:spPr>
        <p:txBody>
          <a:bodyPr spcFirstLastPara="1" wrap="square" lIns="0" tIns="0" rIns="0" bIns="0" anchor="t" anchorCtr="0">
            <a:spAutoFit/>
          </a:bodyPr>
          <a:lstStyle/>
          <a:p>
            <a:pPr marL="0" marR="0" lvl="0" indent="0" algn="ctr" rtl="0">
              <a:lnSpc>
                <a:spcPct val="139916"/>
              </a:lnSpc>
              <a:spcBef>
                <a:spcPts val="0"/>
              </a:spcBef>
              <a:spcAft>
                <a:spcPts val="0"/>
              </a:spcAft>
              <a:buNone/>
            </a:pPr>
            <a:r>
              <a:rPr lang="en-US" sz="1200" b="1">
                <a:solidFill>
                  <a:srgbClr val="000000"/>
                </a:solidFill>
                <a:latin typeface="Open Sans"/>
                <a:ea typeface="Open Sans"/>
                <a:cs typeface="Open Sans"/>
                <a:sym typeface="Open Sans"/>
              </a:rPr>
              <a:t>Serum Insulin</a:t>
            </a:r>
            <a:endParaRPr/>
          </a:p>
        </p:txBody>
      </p:sp>
      <p:sp>
        <p:nvSpPr>
          <p:cNvPr id="212" name="Google Shape;212;p9"/>
          <p:cNvSpPr txBox="1"/>
          <p:nvPr/>
        </p:nvSpPr>
        <p:spPr>
          <a:xfrm>
            <a:off x="7558793" y="4840773"/>
            <a:ext cx="1353145" cy="198120"/>
          </a:xfrm>
          <a:prstGeom prst="rect">
            <a:avLst/>
          </a:prstGeom>
          <a:noFill/>
          <a:ln>
            <a:noFill/>
          </a:ln>
        </p:spPr>
        <p:txBody>
          <a:bodyPr spcFirstLastPara="1" wrap="square" lIns="0" tIns="0" rIns="0" bIns="0" anchor="t" anchorCtr="0">
            <a:spAutoFit/>
          </a:bodyPr>
          <a:lstStyle/>
          <a:p>
            <a:pPr marL="0" marR="0" lvl="0" indent="0" algn="ctr" rtl="0">
              <a:lnSpc>
                <a:spcPct val="139916"/>
              </a:lnSpc>
              <a:spcBef>
                <a:spcPts val="0"/>
              </a:spcBef>
              <a:spcAft>
                <a:spcPts val="0"/>
              </a:spcAft>
              <a:buNone/>
            </a:pPr>
            <a:r>
              <a:rPr lang="en-US" sz="1200" b="1">
                <a:solidFill>
                  <a:srgbClr val="000000"/>
                </a:solidFill>
                <a:latin typeface="Open Sans"/>
                <a:ea typeface="Open Sans"/>
                <a:cs typeface="Open Sans"/>
                <a:sym typeface="Open Sans"/>
              </a:rPr>
              <a:t>pedigree.function</a:t>
            </a:r>
            <a:endParaRPr/>
          </a:p>
        </p:txBody>
      </p:sp>
      <p:sp>
        <p:nvSpPr>
          <p:cNvPr id="213" name="Google Shape;213;p9"/>
          <p:cNvSpPr txBox="1"/>
          <p:nvPr/>
        </p:nvSpPr>
        <p:spPr>
          <a:xfrm>
            <a:off x="1789670" y="6779330"/>
            <a:ext cx="265435" cy="198120"/>
          </a:xfrm>
          <a:prstGeom prst="rect">
            <a:avLst/>
          </a:prstGeom>
          <a:noFill/>
          <a:ln>
            <a:noFill/>
          </a:ln>
        </p:spPr>
        <p:txBody>
          <a:bodyPr spcFirstLastPara="1" wrap="square" lIns="0" tIns="0" rIns="0" bIns="0" anchor="t" anchorCtr="0">
            <a:spAutoFit/>
          </a:bodyPr>
          <a:lstStyle/>
          <a:p>
            <a:pPr marL="0" marR="0" lvl="0" indent="0" algn="ctr" rtl="0">
              <a:lnSpc>
                <a:spcPct val="139916"/>
              </a:lnSpc>
              <a:spcBef>
                <a:spcPts val="0"/>
              </a:spcBef>
              <a:spcAft>
                <a:spcPts val="0"/>
              </a:spcAft>
              <a:buNone/>
            </a:pPr>
            <a:r>
              <a:rPr lang="en-US" sz="1200">
                <a:solidFill>
                  <a:srgbClr val="000000"/>
                </a:solidFill>
                <a:latin typeface="Open Sans Light"/>
                <a:ea typeface="Open Sans Light"/>
                <a:cs typeface="Open Sans Light"/>
                <a:sym typeface="Open Sans Light"/>
              </a:rPr>
              <a:t>BMI</a:t>
            </a:r>
            <a:endParaRPr/>
          </a:p>
        </p:txBody>
      </p:sp>
      <p:sp>
        <p:nvSpPr>
          <p:cNvPr id="214" name="Google Shape;214;p9"/>
          <p:cNvSpPr txBox="1"/>
          <p:nvPr/>
        </p:nvSpPr>
        <p:spPr>
          <a:xfrm>
            <a:off x="6463588" y="6228207"/>
            <a:ext cx="3343797" cy="256480"/>
          </a:xfrm>
          <a:prstGeom prst="rect">
            <a:avLst/>
          </a:prstGeom>
          <a:noFill/>
          <a:ln>
            <a:noFill/>
          </a:ln>
        </p:spPr>
        <p:txBody>
          <a:bodyPr spcFirstLastPara="1" wrap="square" lIns="0" tIns="0" rIns="0" bIns="0" anchor="t" anchorCtr="0">
            <a:spAutoFit/>
          </a:bodyPr>
          <a:lstStyle/>
          <a:p>
            <a:pPr marL="0" marR="0" lvl="0" indent="0" algn="ctr" rtl="0">
              <a:lnSpc>
                <a:spcPct val="109000"/>
              </a:lnSpc>
              <a:spcBef>
                <a:spcPts val="0"/>
              </a:spcBef>
              <a:spcAft>
                <a:spcPts val="0"/>
              </a:spcAft>
              <a:buNone/>
            </a:pPr>
            <a:endParaRPr sz="1800">
              <a:solidFill>
                <a:srgbClr val="FFFFFF"/>
              </a:solidFill>
              <a:latin typeface="Open Sans Light"/>
              <a:ea typeface="Open Sans Light"/>
              <a:cs typeface="Open Sans Light"/>
              <a:sym typeface="Open Sans Light"/>
            </a:endParaRPr>
          </a:p>
        </p:txBody>
      </p:sp>
      <p:sp>
        <p:nvSpPr>
          <p:cNvPr id="215" name="Google Shape;215;p9"/>
          <p:cNvSpPr txBox="1"/>
          <p:nvPr/>
        </p:nvSpPr>
        <p:spPr>
          <a:xfrm>
            <a:off x="4837114" y="6779330"/>
            <a:ext cx="573086" cy="203261"/>
          </a:xfrm>
          <a:prstGeom prst="rect">
            <a:avLst/>
          </a:prstGeom>
          <a:noFill/>
          <a:ln>
            <a:noFill/>
          </a:ln>
        </p:spPr>
        <p:txBody>
          <a:bodyPr spcFirstLastPara="1" wrap="square" lIns="0" tIns="0" rIns="0" bIns="0" anchor="t" anchorCtr="0">
            <a:spAutoFit/>
          </a:bodyPr>
          <a:lstStyle/>
          <a:p>
            <a:pPr marL="0" marR="0" lvl="0" indent="0" algn="ctr" rtl="0">
              <a:lnSpc>
                <a:spcPct val="139916"/>
              </a:lnSpc>
              <a:spcBef>
                <a:spcPts val="0"/>
              </a:spcBef>
              <a:spcAft>
                <a:spcPts val="0"/>
              </a:spcAft>
              <a:buNone/>
            </a:pPr>
            <a:r>
              <a:rPr lang="en-US" sz="1200" b="1">
                <a:solidFill>
                  <a:srgbClr val="000000"/>
                </a:solidFill>
                <a:latin typeface="Open Sans"/>
                <a:ea typeface="Open Sans"/>
                <a:cs typeface="Open Sans"/>
                <a:sym typeface="Open Sans"/>
              </a:rPr>
              <a:t>Age</a:t>
            </a:r>
            <a:endParaRPr/>
          </a:p>
        </p:txBody>
      </p:sp>
      <p:sp>
        <p:nvSpPr>
          <p:cNvPr id="216" name="Google Shape;216;p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9</a:t>
            </a:fld>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872</Words>
  <Application>Microsoft Macintosh PowerPoint</Application>
  <PresentationFormat>Custom</PresentationFormat>
  <Paragraphs>229</Paragraphs>
  <Slides>25</Slides>
  <Notes>25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25</vt:i4>
      </vt:variant>
    </vt:vector>
  </HeadingPairs>
  <TitlesOfParts>
    <vt:vector size="32" baseType="lpstr">
      <vt:lpstr>Open Sans</vt:lpstr>
      <vt:lpstr>Open Sans ExtraBold</vt:lpstr>
      <vt:lpstr>Calibri</vt:lpstr>
      <vt:lpstr>Arial</vt:lpstr>
      <vt:lpstr>Open Sans Light</vt:lpstr>
      <vt:lpstr>Georgia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Indira Martinez</dc:creator>
  <cp:lastModifiedBy>parvin sol</cp:lastModifiedBy>
  <cp:revision>2</cp:revision>
  <dcterms:created xsi:type="dcterms:W3CDTF">2006-08-16T00:00:00Z</dcterms:created>
  <dcterms:modified xsi:type="dcterms:W3CDTF">2020-04-24T20:21:29Z</dcterms:modified>
</cp:coreProperties>
</file>